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83" r:id="rId5"/>
    <p:sldId id="261" r:id="rId6"/>
    <p:sldId id="262" r:id="rId7"/>
    <p:sldId id="277" r:id="rId8"/>
    <p:sldId id="278" r:id="rId9"/>
    <p:sldId id="264" r:id="rId10"/>
    <p:sldId id="265" r:id="rId11"/>
    <p:sldId id="271" r:id="rId12"/>
    <p:sldId id="272" r:id="rId13"/>
    <p:sldId id="279" r:id="rId14"/>
    <p:sldId id="280" r:id="rId15"/>
    <p:sldId id="274" r:id="rId16"/>
    <p:sldId id="263" r:id="rId17"/>
    <p:sldId id="276" r:id="rId18"/>
    <p:sldId id="285" r:id="rId19"/>
    <p:sldId id="284" r:id="rId20"/>
    <p:sldId id="286" r:id="rId21"/>
    <p:sldId id="287" r:id="rId22"/>
    <p:sldId id="288" r:id="rId23"/>
    <p:sldId id="618" r:id="rId24"/>
    <p:sldId id="619" r:id="rId25"/>
    <p:sldId id="620" r:id="rId26"/>
    <p:sldId id="281" r:id="rId27"/>
    <p:sldId id="282" r:id="rId28"/>
    <p:sldId id="258" r:id="rId29"/>
    <p:sldId id="617" r:id="rId30"/>
    <p:sldId id="259"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57887E6-91ED-4957-BECA-969C82274B2F}"/>
              </a:ext>
            </a:extLst>
          </p:cNvPr>
          <p:cNvSpPr/>
          <p:nvPr/>
        </p:nvSpPr>
        <p:spPr>
          <a:xfrm>
            <a:off x="0" y="0"/>
            <a:ext cx="9144000" cy="6858000"/>
          </a:xfrm>
          <a:prstGeom prst="rect">
            <a:avLst/>
          </a:prstGeom>
          <a:pattFill prst="wdDnDiag">
            <a:fgClr>
              <a:schemeClr val="bg2">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a:extLst>
              <a:ext uri="{FF2B5EF4-FFF2-40B4-BE49-F238E27FC236}">
                <a16:creationId xmlns:a16="http://schemas.microsoft.com/office/drawing/2014/main" id="{B39B3DB8-4411-4677-B8FC-DB62287E3800}"/>
              </a:ext>
            </a:extLst>
          </p:cNvPr>
          <p:cNvSpPr/>
          <p:nvPr/>
        </p:nvSpPr>
        <p:spPr>
          <a:xfrm rot="10800000">
            <a:off x="-1" y="0"/>
            <a:ext cx="9144001" cy="6858000"/>
          </a:xfrm>
          <a:prstGeom prst="rtTriangle">
            <a:avLst/>
          </a:prstGeom>
          <a:solidFill>
            <a:schemeClr val="bg2">
              <a:lumMod val="8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BA1DCA1-1399-4293-8A20-057D69EDD6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984" y="5463968"/>
            <a:ext cx="3355760" cy="1104779"/>
          </a:xfrm>
          <a:prstGeom prst="rect">
            <a:avLst/>
          </a:prstGeom>
        </p:spPr>
      </p:pic>
      <p:sp>
        <p:nvSpPr>
          <p:cNvPr id="13" name="Text Placeholder 12">
            <a:extLst>
              <a:ext uri="{FF2B5EF4-FFF2-40B4-BE49-F238E27FC236}">
                <a16:creationId xmlns:a16="http://schemas.microsoft.com/office/drawing/2014/main" id="{873F1FD2-9475-4D01-A604-0FF3642B6743}"/>
              </a:ext>
            </a:extLst>
          </p:cNvPr>
          <p:cNvSpPr>
            <a:spLocks noGrp="1"/>
          </p:cNvSpPr>
          <p:nvPr>
            <p:ph type="body" sz="quarter" idx="10" hasCustomPrompt="1"/>
          </p:nvPr>
        </p:nvSpPr>
        <p:spPr>
          <a:xfrm>
            <a:off x="683023" y="1562470"/>
            <a:ext cx="7777162" cy="1731146"/>
          </a:xfrm>
          <a:prstGeom prst="rect">
            <a:avLst/>
          </a:prstGeom>
        </p:spPr>
        <p:txBody>
          <a:bodyPr anchor="ctr" anchorCtr="0">
            <a:normAutofit/>
          </a:bodyPr>
          <a:lstStyle>
            <a:lvl1pPr marL="0" indent="0" algn="ctr">
              <a:buNone/>
              <a:defRPr sz="4400" b="1">
                <a:solidFill>
                  <a:srgbClr val="236192"/>
                </a:solidFill>
              </a:defRPr>
            </a:lvl1pPr>
          </a:lstStyle>
          <a:p>
            <a:pPr lvl="0"/>
            <a:r>
              <a:rPr lang="en-US" dirty="0"/>
              <a:t>Presentation Title</a:t>
            </a:r>
          </a:p>
        </p:txBody>
      </p:sp>
      <p:sp>
        <p:nvSpPr>
          <p:cNvPr id="15" name="Text Placeholder 14">
            <a:extLst>
              <a:ext uri="{FF2B5EF4-FFF2-40B4-BE49-F238E27FC236}">
                <a16:creationId xmlns:a16="http://schemas.microsoft.com/office/drawing/2014/main" id="{643703C4-8AA8-4924-A31D-72E7CF64D8B5}"/>
              </a:ext>
            </a:extLst>
          </p:cNvPr>
          <p:cNvSpPr>
            <a:spLocks noGrp="1"/>
          </p:cNvSpPr>
          <p:nvPr>
            <p:ph type="body" sz="quarter" idx="11" hasCustomPrompt="1"/>
          </p:nvPr>
        </p:nvSpPr>
        <p:spPr>
          <a:xfrm>
            <a:off x="683023" y="3525144"/>
            <a:ext cx="7777162" cy="766481"/>
          </a:xfrm>
          <a:prstGeom prst="rect">
            <a:avLst/>
          </a:prstGeom>
        </p:spPr>
        <p:txBody>
          <a:bodyPr anchor="ctr" anchorCtr="0">
            <a:normAutofit/>
          </a:bodyPr>
          <a:lstStyle>
            <a:lvl1pPr marL="0" indent="0" algn="ctr">
              <a:buNone/>
              <a:defRPr sz="2800"/>
            </a:lvl1pPr>
          </a:lstStyle>
          <a:p>
            <a:pPr lvl="0"/>
            <a:r>
              <a:rPr lang="en-US" dirty="0"/>
              <a:t>Speaker info or subtitle</a:t>
            </a:r>
          </a:p>
        </p:txBody>
      </p:sp>
    </p:spTree>
    <p:extLst>
      <p:ext uri="{BB962C8B-B14F-4D97-AF65-F5344CB8AC3E}">
        <p14:creationId xmlns:p14="http://schemas.microsoft.com/office/powerpoint/2010/main" val="4893495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22960"/>
          </a:xfrm>
        </p:spPr>
        <p:txBody>
          <a:bodyPr/>
          <a:lstStyle/>
          <a:p>
            <a:r>
              <a:rPr lang="en-US"/>
              <a:t>Click to edit Master title style</a:t>
            </a:r>
            <a:endParaRPr lang="en-US" dirty="0"/>
          </a:p>
        </p:txBody>
      </p:sp>
      <p:sp>
        <p:nvSpPr>
          <p:cNvPr id="3" name="Content Placeholder 2"/>
          <p:cNvSpPr>
            <a:spLocks noGrp="1"/>
          </p:cNvSpPr>
          <p:nvPr>
            <p:ph idx="1"/>
          </p:nvPr>
        </p:nvSpPr>
        <p:spPr>
          <a:xfrm>
            <a:off x="628650" y="1376039"/>
            <a:ext cx="7886700" cy="5116835"/>
          </a:xfrm>
          <a:prstGeom prst="rect">
            <a:avLst/>
          </a:prstGeom>
        </p:spPr>
        <p:txBody>
          <a:bodyPr>
            <a:normAutofit/>
          </a:bodyPr>
          <a:lstStyle>
            <a:lvl1pPr>
              <a:lnSpc>
                <a:spcPct val="100000"/>
              </a:lnSpc>
              <a:spcAft>
                <a:spcPts val="600"/>
              </a:spcAft>
              <a:defRPr sz="2800"/>
            </a:lvl1pPr>
            <a:lvl2pPr>
              <a:lnSpc>
                <a:spcPct val="100000"/>
              </a:lnSpc>
              <a:spcAft>
                <a:spcPts val="600"/>
              </a:spcAft>
              <a:defRPr sz="2400"/>
            </a:lvl2pPr>
            <a:lvl3pPr>
              <a:lnSpc>
                <a:spcPct val="100000"/>
              </a:lnSpc>
              <a:spcAft>
                <a:spcPts val="600"/>
              </a:spcAft>
              <a:defRPr sz="2000"/>
            </a:lvl3pPr>
            <a:lvl4pPr>
              <a:lnSpc>
                <a:spcPct val="100000"/>
              </a:lnSpc>
              <a:spcAft>
                <a:spcPts val="600"/>
              </a:spcAft>
              <a:defRPr sz="1800"/>
            </a:lvl4pPr>
            <a:lvl5pPr>
              <a:lnSpc>
                <a:spcPct val="100000"/>
              </a:lnSpc>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78D9764-BEF2-43E9-88A5-6BC1B8EF6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2752" y="6248829"/>
            <a:ext cx="1482571" cy="488090"/>
          </a:xfrm>
          <a:prstGeom prst="rect">
            <a:avLst/>
          </a:prstGeom>
        </p:spPr>
      </p:pic>
    </p:spTree>
    <p:extLst>
      <p:ext uri="{BB962C8B-B14F-4D97-AF65-F5344CB8AC3E}">
        <p14:creationId xmlns:p14="http://schemas.microsoft.com/office/powerpoint/2010/main" val="400412632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Brea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2E330E-72E2-4204-B2E8-200EC20A59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984" y="5463968"/>
            <a:ext cx="3355760" cy="1104779"/>
          </a:xfrm>
          <a:prstGeom prst="rect">
            <a:avLst/>
          </a:prstGeom>
        </p:spPr>
      </p:pic>
      <p:sp>
        <p:nvSpPr>
          <p:cNvPr id="6" name="Right Triangle 5">
            <a:extLst>
              <a:ext uri="{FF2B5EF4-FFF2-40B4-BE49-F238E27FC236}">
                <a16:creationId xmlns:a16="http://schemas.microsoft.com/office/drawing/2014/main" id="{239EE164-F482-4A34-9CBF-A1E5CF588CF7}"/>
              </a:ext>
            </a:extLst>
          </p:cNvPr>
          <p:cNvSpPr/>
          <p:nvPr/>
        </p:nvSpPr>
        <p:spPr>
          <a:xfrm rot="10800000">
            <a:off x="-1" y="0"/>
            <a:ext cx="9144001" cy="6858000"/>
          </a:xfrm>
          <a:prstGeom prst="rtTriangle">
            <a:avLst/>
          </a:prstGeom>
          <a:solidFill>
            <a:schemeClr val="bg2">
              <a:lumMod val="8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1D3C764-ED6C-4614-B525-D08ACB3AAE4B}"/>
              </a:ext>
            </a:extLst>
          </p:cNvPr>
          <p:cNvSpPr>
            <a:spLocks noGrp="1"/>
          </p:cNvSpPr>
          <p:nvPr>
            <p:ph type="body" sz="quarter" idx="10" hasCustomPrompt="1"/>
          </p:nvPr>
        </p:nvSpPr>
        <p:spPr>
          <a:xfrm>
            <a:off x="497681" y="1940048"/>
            <a:ext cx="8148638" cy="2085975"/>
          </a:xfrm>
          <a:prstGeom prst="rect">
            <a:avLst/>
          </a:prstGeom>
        </p:spPr>
        <p:txBody>
          <a:bodyPr anchor="ctr" anchorCtr="0">
            <a:normAutofit/>
          </a:bodyPr>
          <a:lstStyle>
            <a:lvl1pPr marL="0" indent="0" algn="ctr">
              <a:buNone/>
              <a:defRPr sz="4400" b="1">
                <a:solidFill>
                  <a:srgbClr val="236192"/>
                </a:solidFill>
              </a:defRPr>
            </a:lvl1pPr>
          </a:lstStyle>
          <a:p>
            <a:pPr lvl="0"/>
            <a:r>
              <a:rPr lang="en-US" dirty="0"/>
              <a:t>Section Break Title</a:t>
            </a:r>
          </a:p>
        </p:txBody>
      </p:sp>
    </p:spTree>
    <p:extLst>
      <p:ext uri="{BB962C8B-B14F-4D97-AF65-F5344CB8AC3E}">
        <p14:creationId xmlns:p14="http://schemas.microsoft.com/office/powerpoint/2010/main" val="22501866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peaker/Contact inf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8D9764-BEF2-43E9-88A5-6BC1B8EF64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6969" y="6035920"/>
            <a:ext cx="2048381" cy="674365"/>
          </a:xfrm>
          <a:prstGeom prst="rect">
            <a:avLst/>
          </a:prstGeom>
        </p:spPr>
      </p:pic>
      <p:sp>
        <p:nvSpPr>
          <p:cNvPr id="4" name="TextBox 3">
            <a:extLst>
              <a:ext uri="{FF2B5EF4-FFF2-40B4-BE49-F238E27FC236}">
                <a16:creationId xmlns:a16="http://schemas.microsoft.com/office/drawing/2014/main" id="{54C48BF2-F37B-413B-A8D6-A7642ECC93FD}"/>
              </a:ext>
            </a:extLst>
          </p:cNvPr>
          <p:cNvSpPr txBox="1"/>
          <p:nvPr/>
        </p:nvSpPr>
        <p:spPr>
          <a:xfrm>
            <a:off x="3977638" y="6320750"/>
            <a:ext cx="1538979" cy="461665"/>
          </a:xfrm>
          <a:prstGeom prst="rect">
            <a:avLst/>
          </a:prstGeom>
          <a:noFill/>
        </p:spPr>
        <p:txBody>
          <a:bodyPr wrap="square" rtlCol="0">
            <a:spAutoFit/>
          </a:bodyPr>
          <a:lstStyle/>
          <a:p>
            <a:pPr algn="ctr"/>
            <a:r>
              <a:rPr lang="en-US" sz="1200" dirty="0">
                <a:solidFill>
                  <a:schemeClr val="tx1">
                    <a:lumMod val="75000"/>
                    <a:lumOff val="25000"/>
                  </a:schemeClr>
                </a:solidFill>
              </a:rPr>
              <a:t>800.469.7206</a:t>
            </a:r>
          </a:p>
          <a:p>
            <a:pPr algn="ctr"/>
            <a:r>
              <a:rPr lang="en-US" sz="1200" dirty="0">
                <a:solidFill>
                  <a:schemeClr val="tx1">
                    <a:lumMod val="75000"/>
                    <a:lumOff val="25000"/>
                  </a:schemeClr>
                </a:solidFill>
              </a:rPr>
              <a:t>somersetcpas.com</a:t>
            </a:r>
          </a:p>
        </p:txBody>
      </p:sp>
      <p:sp>
        <p:nvSpPr>
          <p:cNvPr id="6" name="TextBox 5">
            <a:extLst>
              <a:ext uri="{FF2B5EF4-FFF2-40B4-BE49-F238E27FC236}">
                <a16:creationId xmlns:a16="http://schemas.microsoft.com/office/drawing/2014/main" id="{73515D05-9C49-4262-9DF5-E5864BF95806}"/>
              </a:ext>
            </a:extLst>
          </p:cNvPr>
          <p:cNvSpPr txBox="1"/>
          <p:nvPr/>
        </p:nvSpPr>
        <p:spPr>
          <a:xfrm>
            <a:off x="557628" y="6136754"/>
            <a:ext cx="2469658" cy="646331"/>
          </a:xfrm>
          <a:prstGeom prst="rect">
            <a:avLst/>
          </a:prstGeom>
          <a:noFill/>
        </p:spPr>
        <p:txBody>
          <a:bodyPr wrap="square" rtlCol="0">
            <a:spAutoFit/>
          </a:bodyPr>
          <a:lstStyle/>
          <a:p>
            <a:pPr algn="ctr"/>
            <a:r>
              <a:rPr lang="en-US" sz="1200" dirty="0">
                <a:solidFill>
                  <a:schemeClr val="tx1">
                    <a:lumMod val="75000"/>
                    <a:lumOff val="25000"/>
                  </a:schemeClr>
                </a:solidFill>
              </a:rPr>
              <a:t>Somerset CPAs and Advisors</a:t>
            </a:r>
          </a:p>
          <a:p>
            <a:pPr algn="ctr"/>
            <a:r>
              <a:rPr lang="en-US" sz="1200" dirty="0">
                <a:solidFill>
                  <a:schemeClr val="tx1">
                    <a:lumMod val="75000"/>
                    <a:lumOff val="25000"/>
                  </a:schemeClr>
                </a:solidFill>
              </a:rPr>
              <a:t>3925 River Crossing Pkwy, Ste 300</a:t>
            </a:r>
          </a:p>
          <a:p>
            <a:pPr algn="ctr"/>
            <a:r>
              <a:rPr lang="en-US" sz="1200" dirty="0">
                <a:solidFill>
                  <a:schemeClr val="tx1">
                    <a:lumMod val="75000"/>
                    <a:lumOff val="25000"/>
                  </a:schemeClr>
                </a:solidFill>
              </a:rPr>
              <a:t>Indianapolis, IN 46240</a:t>
            </a:r>
          </a:p>
        </p:txBody>
      </p:sp>
      <p:pic>
        <p:nvPicPr>
          <p:cNvPr id="7" name="Picture 6">
            <a:extLst>
              <a:ext uri="{FF2B5EF4-FFF2-40B4-BE49-F238E27FC236}">
                <a16:creationId xmlns:a16="http://schemas.microsoft.com/office/drawing/2014/main" id="{EB461F46-BED5-404A-8A1B-319837142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378" y="6136754"/>
            <a:ext cx="799499" cy="172692"/>
          </a:xfrm>
          <a:prstGeom prst="rect">
            <a:avLst/>
          </a:prstGeom>
        </p:spPr>
      </p:pic>
      <p:sp>
        <p:nvSpPr>
          <p:cNvPr id="11" name="TextBox 10">
            <a:extLst>
              <a:ext uri="{FF2B5EF4-FFF2-40B4-BE49-F238E27FC236}">
                <a16:creationId xmlns:a16="http://schemas.microsoft.com/office/drawing/2014/main" id="{7E0F60BB-9647-4B1F-8FEE-ADC048E9A997}"/>
              </a:ext>
            </a:extLst>
          </p:cNvPr>
          <p:cNvSpPr txBox="1"/>
          <p:nvPr/>
        </p:nvSpPr>
        <p:spPr>
          <a:xfrm>
            <a:off x="628650" y="384225"/>
            <a:ext cx="7886700" cy="707886"/>
          </a:xfrm>
          <a:prstGeom prst="rect">
            <a:avLst/>
          </a:prstGeom>
          <a:noFill/>
        </p:spPr>
        <p:txBody>
          <a:bodyPr wrap="square" rtlCol="0">
            <a:spAutoFit/>
          </a:bodyPr>
          <a:lstStyle/>
          <a:p>
            <a:pPr algn="l"/>
            <a:r>
              <a:rPr lang="en-US" sz="4000" b="1" dirty="0">
                <a:solidFill>
                  <a:srgbClr val="236192"/>
                </a:solidFill>
                <a:latin typeface="Segoe UI" panose="020B0502040204020203" pitchFamily="34" charset="0"/>
                <a:cs typeface="Segoe UI" panose="020B0502040204020203" pitchFamily="34" charset="0"/>
              </a:rPr>
              <a:t>Contact Information</a:t>
            </a:r>
          </a:p>
        </p:txBody>
      </p:sp>
      <p:sp>
        <p:nvSpPr>
          <p:cNvPr id="13" name="Content Placeholder 12">
            <a:extLst>
              <a:ext uri="{FF2B5EF4-FFF2-40B4-BE49-F238E27FC236}">
                <a16:creationId xmlns:a16="http://schemas.microsoft.com/office/drawing/2014/main" id="{0334BF93-DF1F-41B9-8D6F-DFA8D0A6B034}"/>
              </a:ext>
            </a:extLst>
          </p:cNvPr>
          <p:cNvSpPr>
            <a:spLocks noGrp="1"/>
          </p:cNvSpPr>
          <p:nvPr>
            <p:ph sz="quarter" idx="10" hasCustomPrompt="1"/>
          </p:nvPr>
        </p:nvSpPr>
        <p:spPr>
          <a:xfrm>
            <a:off x="628650" y="1411550"/>
            <a:ext cx="7886700" cy="4106237"/>
          </a:xfrm>
          <a:prstGeom prst="rect">
            <a:avLst/>
          </a:prstGeom>
        </p:spPr>
        <p:txBody>
          <a:bodyPr>
            <a:normAutofit/>
          </a:bodyPr>
          <a:lstStyle>
            <a:lvl1pPr marL="0" indent="0">
              <a:buNone/>
              <a:defRPr sz="3200"/>
            </a:lvl1pPr>
          </a:lstStyle>
          <a:p>
            <a:pPr lvl="0"/>
            <a:r>
              <a:rPr lang="en-US" dirty="0"/>
              <a:t>Speaker info</a:t>
            </a:r>
          </a:p>
        </p:txBody>
      </p:sp>
    </p:spTree>
    <p:extLst>
      <p:ext uri="{BB962C8B-B14F-4D97-AF65-F5344CB8AC3E}">
        <p14:creationId xmlns:p14="http://schemas.microsoft.com/office/powerpoint/2010/main" val="392100756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EA891F-82DF-4B1C-ACF9-F6211DF9361D}"/>
              </a:ext>
            </a:extLst>
          </p:cNvPr>
          <p:cNvSpPr/>
          <p:nvPr/>
        </p:nvSpPr>
        <p:spPr>
          <a:xfrm>
            <a:off x="0" y="0"/>
            <a:ext cx="9144000" cy="6858000"/>
          </a:xfrm>
          <a:prstGeom prst="rect">
            <a:avLst/>
          </a:prstGeom>
          <a:pattFill prst="wdDnDiag">
            <a:fgClr>
              <a:schemeClr val="bg2">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365126"/>
            <a:ext cx="7886700" cy="8229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6040"/>
            <a:ext cx="7886700" cy="51168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39216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ransition>
    <p:fade/>
  </p:transition>
  <p:txStyles>
    <p:titleStyle>
      <a:lvl1pPr algn="l" defTabSz="914400" rtl="0" eaLnBrk="1" latinLnBrk="0" hangingPunct="1">
        <a:lnSpc>
          <a:spcPct val="90000"/>
        </a:lnSpc>
        <a:spcBef>
          <a:spcPct val="0"/>
        </a:spcBef>
        <a:buNone/>
        <a:defRPr sz="4000" b="1" kern="1200">
          <a:solidFill>
            <a:srgbClr val="236192"/>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58F892-20C5-44AD-BB08-3B775BBE7B21}"/>
              </a:ext>
            </a:extLst>
          </p:cNvPr>
          <p:cNvSpPr>
            <a:spLocks noGrp="1"/>
          </p:cNvSpPr>
          <p:nvPr>
            <p:ph type="body" sz="quarter" idx="10"/>
          </p:nvPr>
        </p:nvSpPr>
        <p:spPr>
          <a:xfrm>
            <a:off x="683023" y="1562469"/>
            <a:ext cx="7777162" cy="2053185"/>
          </a:xfrm>
        </p:spPr>
        <p:txBody>
          <a:bodyPr>
            <a:normAutofit lnSpcReduction="10000"/>
          </a:bodyPr>
          <a:lstStyle/>
          <a:p>
            <a:r>
              <a:rPr lang="en-US" dirty="0"/>
              <a:t>Paycheck Protection Program (PPP):</a:t>
            </a:r>
          </a:p>
          <a:p>
            <a:r>
              <a:rPr lang="en-US" dirty="0"/>
              <a:t>Loan Forgiveness Rules</a:t>
            </a:r>
          </a:p>
        </p:txBody>
      </p:sp>
    </p:spTree>
    <p:extLst>
      <p:ext uri="{BB962C8B-B14F-4D97-AF65-F5344CB8AC3E}">
        <p14:creationId xmlns:p14="http://schemas.microsoft.com/office/powerpoint/2010/main" val="13262386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E3AFD-67AF-4D82-B6DE-650D36026BC9}"/>
              </a:ext>
            </a:extLst>
          </p:cNvPr>
          <p:cNvSpPr>
            <a:spLocks noGrp="1"/>
          </p:cNvSpPr>
          <p:nvPr>
            <p:ph type="title"/>
          </p:nvPr>
        </p:nvSpPr>
        <p:spPr/>
        <p:txBody>
          <a:bodyPr>
            <a:noAutofit/>
          </a:bodyPr>
          <a:lstStyle/>
          <a:p>
            <a:r>
              <a:rPr lang="en-US" dirty="0"/>
              <a:t>IRC 4980H Principals for FTE Calculations</a:t>
            </a:r>
          </a:p>
        </p:txBody>
      </p:sp>
      <p:sp>
        <p:nvSpPr>
          <p:cNvPr id="3" name="Content Placeholder 2">
            <a:extLst>
              <a:ext uri="{FF2B5EF4-FFF2-40B4-BE49-F238E27FC236}">
                <a16:creationId xmlns:a16="http://schemas.microsoft.com/office/drawing/2014/main" id="{1CA2F645-866C-4920-B247-CCA08FB1FCC0}"/>
              </a:ext>
            </a:extLst>
          </p:cNvPr>
          <p:cNvSpPr>
            <a:spLocks noGrp="1"/>
          </p:cNvSpPr>
          <p:nvPr>
            <p:ph idx="1"/>
          </p:nvPr>
        </p:nvSpPr>
        <p:spPr>
          <a:xfrm>
            <a:off x="628650" y="1459929"/>
            <a:ext cx="7886700" cy="5116835"/>
          </a:xfrm>
        </p:spPr>
        <p:txBody>
          <a:bodyPr>
            <a:normAutofit fontScale="77500" lnSpcReduction="20000"/>
          </a:bodyPr>
          <a:lstStyle/>
          <a:p>
            <a:r>
              <a:rPr lang="en-US" dirty="0"/>
              <a:t>A full-time employee is someone who normally averages at least 30 hours per week or 130 hours per month </a:t>
            </a:r>
          </a:p>
          <a:p>
            <a:r>
              <a:rPr lang="en-US" dirty="0"/>
              <a:t>Hours for bi-weekly, semi-monthly or annual pay periods are not provided, but PPP loan forgiveness requires FTEs be determined for each payroll period</a:t>
            </a:r>
          </a:p>
          <a:p>
            <a:r>
              <a:rPr lang="en-US" dirty="0"/>
              <a:t>Pending future guidance, we have extrapolated from the 4980H guidance the expected hours for a full-time employee where the pay periods are bi-weekly, semi-monthly or annual </a:t>
            </a:r>
          </a:p>
          <a:p>
            <a:r>
              <a:rPr lang="en-US" dirty="0"/>
              <a:t>Any one hired as full-time or normally averaging the hours for the pay period to be considered full-time is treated as one FTE</a:t>
            </a:r>
          </a:p>
          <a:p>
            <a:r>
              <a:rPr lang="en-US" dirty="0"/>
              <a:t>All variable or part time hours worked by employees (not to exceed the full time level) are summed and then divided by the full time hour level for the applicable pay period</a:t>
            </a:r>
          </a:p>
          <a:p>
            <a:endParaRPr lang="en-US" dirty="0"/>
          </a:p>
        </p:txBody>
      </p:sp>
    </p:spTree>
    <p:extLst>
      <p:ext uri="{BB962C8B-B14F-4D97-AF65-F5344CB8AC3E}">
        <p14:creationId xmlns:p14="http://schemas.microsoft.com/office/powerpoint/2010/main" val="151004987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66E6-98CB-4750-886B-26609B087365}"/>
              </a:ext>
            </a:extLst>
          </p:cNvPr>
          <p:cNvSpPr>
            <a:spLocks noGrp="1"/>
          </p:cNvSpPr>
          <p:nvPr>
            <p:ph type="title"/>
          </p:nvPr>
        </p:nvSpPr>
        <p:spPr/>
        <p:txBody>
          <a:bodyPr>
            <a:noAutofit/>
          </a:bodyPr>
          <a:lstStyle/>
          <a:p>
            <a:r>
              <a:rPr lang="en-US" dirty="0"/>
              <a:t>Which Employees to Count </a:t>
            </a:r>
            <a:br>
              <a:rPr lang="en-US" dirty="0"/>
            </a:br>
            <a:r>
              <a:rPr lang="en-US" dirty="0"/>
              <a:t>in FTE Calculations</a:t>
            </a:r>
          </a:p>
        </p:txBody>
      </p:sp>
      <p:sp>
        <p:nvSpPr>
          <p:cNvPr id="3" name="Content Placeholder 2">
            <a:extLst>
              <a:ext uri="{FF2B5EF4-FFF2-40B4-BE49-F238E27FC236}">
                <a16:creationId xmlns:a16="http://schemas.microsoft.com/office/drawing/2014/main" id="{C8124D0B-A03B-4AD9-B6EF-E2F392B4A188}"/>
              </a:ext>
            </a:extLst>
          </p:cNvPr>
          <p:cNvSpPr>
            <a:spLocks noGrp="1"/>
          </p:cNvSpPr>
          <p:nvPr>
            <p:ph idx="1"/>
          </p:nvPr>
        </p:nvSpPr>
        <p:spPr>
          <a:xfrm>
            <a:off x="628650" y="1560597"/>
            <a:ext cx="7886700" cy="5116835"/>
          </a:xfrm>
        </p:spPr>
        <p:txBody>
          <a:bodyPr>
            <a:normAutofit fontScale="77500" lnSpcReduction="20000"/>
          </a:bodyPr>
          <a:lstStyle/>
          <a:p>
            <a:r>
              <a:rPr lang="en-US" dirty="0"/>
              <a:t>Count the employees for the employer as used for the PPP</a:t>
            </a:r>
          </a:p>
          <a:p>
            <a:pPr lvl="1"/>
            <a:r>
              <a:rPr lang="en-US" dirty="0"/>
              <a:t>Affiliated groups</a:t>
            </a:r>
          </a:p>
          <a:p>
            <a:pPr lvl="1"/>
            <a:r>
              <a:rPr lang="en-US" dirty="0"/>
              <a:t>If NAICS Code begins with 72 the individual locations used for the PPP application</a:t>
            </a:r>
          </a:p>
          <a:p>
            <a:pPr lvl="1"/>
            <a:r>
              <a:rPr lang="en-US" dirty="0"/>
              <a:t>Member of affiliated groups that include NAICS code of 72, all members except the NAICS code 72</a:t>
            </a:r>
          </a:p>
          <a:p>
            <a:r>
              <a:rPr lang="en-US" dirty="0"/>
              <a:t>Employees of the Employer</a:t>
            </a:r>
          </a:p>
          <a:p>
            <a:pPr lvl="1"/>
            <a:r>
              <a:rPr lang="en-US" dirty="0"/>
              <a:t>Those who receive wages under the employer’s EIN(s)</a:t>
            </a:r>
          </a:p>
          <a:p>
            <a:pPr lvl="1"/>
            <a:r>
              <a:rPr lang="en-US" dirty="0"/>
              <a:t>Those who render services but are paid under a different EIN such as a professional employer organization or other similar arrangement</a:t>
            </a:r>
          </a:p>
          <a:p>
            <a:pPr lvl="1"/>
            <a:r>
              <a:rPr lang="en-US" dirty="0"/>
              <a:t>Other arrangements might include a payroll trustee agreement or a management companies that pay workers under its EIN but charges back the payroll cost to its customers</a:t>
            </a:r>
          </a:p>
          <a:p>
            <a:endParaRPr lang="en-US" dirty="0"/>
          </a:p>
          <a:p>
            <a:endParaRPr lang="en-US" dirty="0"/>
          </a:p>
        </p:txBody>
      </p:sp>
    </p:spTree>
    <p:extLst>
      <p:ext uri="{BB962C8B-B14F-4D97-AF65-F5344CB8AC3E}">
        <p14:creationId xmlns:p14="http://schemas.microsoft.com/office/powerpoint/2010/main" val="22800191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9180-AD1B-4250-9A6F-40B5EFC63FB7}"/>
              </a:ext>
            </a:extLst>
          </p:cNvPr>
          <p:cNvSpPr>
            <a:spLocks noGrp="1"/>
          </p:cNvSpPr>
          <p:nvPr>
            <p:ph type="title"/>
          </p:nvPr>
        </p:nvSpPr>
        <p:spPr/>
        <p:txBody>
          <a:bodyPr>
            <a:noAutofit/>
          </a:bodyPr>
          <a:lstStyle/>
          <a:p>
            <a:r>
              <a:rPr lang="en-US" dirty="0"/>
              <a:t>What Information is Needed </a:t>
            </a:r>
            <a:br>
              <a:rPr lang="en-US" dirty="0"/>
            </a:br>
            <a:r>
              <a:rPr lang="en-US" dirty="0"/>
              <a:t>for FTE Calculations? </a:t>
            </a:r>
          </a:p>
        </p:txBody>
      </p:sp>
      <p:sp>
        <p:nvSpPr>
          <p:cNvPr id="3" name="Content Placeholder 2">
            <a:extLst>
              <a:ext uri="{FF2B5EF4-FFF2-40B4-BE49-F238E27FC236}">
                <a16:creationId xmlns:a16="http://schemas.microsoft.com/office/drawing/2014/main" id="{D795CA84-1DCB-4567-9804-86112BF4B56E}"/>
              </a:ext>
            </a:extLst>
          </p:cNvPr>
          <p:cNvSpPr>
            <a:spLocks noGrp="1"/>
          </p:cNvSpPr>
          <p:nvPr>
            <p:ph idx="1"/>
          </p:nvPr>
        </p:nvSpPr>
        <p:spPr>
          <a:xfrm>
            <a:off x="411061" y="1426373"/>
            <a:ext cx="8430935" cy="5481961"/>
          </a:xfrm>
        </p:spPr>
        <p:txBody>
          <a:bodyPr>
            <a:noAutofit/>
          </a:bodyPr>
          <a:lstStyle/>
          <a:p>
            <a:r>
              <a:rPr lang="en-US" sz="2200" dirty="0"/>
              <a:t>Data currently available </a:t>
            </a:r>
          </a:p>
          <a:p>
            <a:pPr lvl="1"/>
            <a:r>
              <a:rPr lang="en-US" sz="1900" dirty="0"/>
              <a:t>For February 15, 2019-June 30, 2019 (the 2019 comparison period)</a:t>
            </a:r>
          </a:p>
          <a:p>
            <a:pPr lvl="2"/>
            <a:r>
              <a:rPr lang="en-US" sz="1900" dirty="0"/>
              <a:t>Payroll calendar during that time frame </a:t>
            </a:r>
          </a:p>
          <a:p>
            <a:pPr lvl="2"/>
            <a:r>
              <a:rPr lang="en-US" sz="1900" dirty="0"/>
              <a:t>Number of full-time employees for each pay period during that time frame</a:t>
            </a:r>
          </a:p>
          <a:p>
            <a:pPr lvl="2"/>
            <a:r>
              <a:rPr lang="en-US" sz="1900" dirty="0"/>
              <a:t>Total variable hours by all non full-time employees for each pay period during that time frame</a:t>
            </a:r>
          </a:p>
          <a:p>
            <a:pPr lvl="1"/>
            <a:r>
              <a:rPr lang="en-US" sz="1900" dirty="0"/>
              <a:t>For January 1, 2020 -February 29, 2020 (the 2020 comparison period)</a:t>
            </a:r>
          </a:p>
          <a:p>
            <a:pPr lvl="2"/>
            <a:r>
              <a:rPr lang="en-US" sz="1900" dirty="0"/>
              <a:t>The same data as above</a:t>
            </a:r>
          </a:p>
          <a:p>
            <a:pPr lvl="1"/>
            <a:r>
              <a:rPr lang="en-US" sz="1900" dirty="0"/>
              <a:t>For February 15, 2020 through April 26, 2020 which is 30 days after enactment </a:t>
            </a:r>
            <a:br>
              <a:rPr lang="en-US" sz="1900" dirty="0"/>
            </a:br>
            <a:r>
              <a:rPr lang="en-US" sz="1900" dirty="0"/>
              <a:t>(the rehire eligibility period) </a:t>
            </a:r>
          </a:p>
          <a:p>
            <a:pPr lvl="1"/>
            <a:r>
              <a:rPr lang="en-US" sz="1900" dirty="0"/>
              <a:t>The same data as above</a:t>
            </a:r>
          </a:p>
          <a:p>
            <a:endParaRPr lang="en-US" dirty="0"/>
          </a:p>
        </p:txBody>
      </p:sp>
    </p:spTree>
    <p:extLst>
      <p:ext uri="{BB962C8B-B14F-4D97-AF65-F5344CB8AC3E}">
        <p14:creationId xmlns:p14="http://schemas.microsoft.com/office/powerpoint/2010/main" val="184872585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49180-AD1B-4250-9A6F-40B5EFC63FB7}"/>
              </a:ext>
            </a:extLst>
          </p:cNvPr>
          <p:cNvSpPr>
            <a:spLocks noGrp="1"/>
          </p:cNvSpPr>
          <p:nvPr>
            <p:ph type="title"/>
          </p:nvPr>
        </p:nvSpPr>
        <p:spPr/>
        <p:txBody>
          <a:bodyPr>
            <a:noAutofit/>
          </a:bodyPr>
          <a:lstStyle/>
          <a:p>
            <a:r>
              <a:rPr lang="en-US" dirty="0"/>
              <a:t>What Information is Needed </a:t>
            </a:r>
            <a:br>
              <a:rPr lang="en-US" dirty="0"/>
            </a:br>
            <a:r>
              <a:rPr lang="en-US" dirty="0"/>
              <a:t>for FTE Calculations? </a:t>
            </a:r>
          </a:p>
        </p:txBody>
      </p:sp>
      <p:sp>
        <p:nvSpPr>
          <p:cNvPr id="3" name="Content Placeholder 2">
            <a:extLst>
              <a:ext uri="{FF2B5EF4-FFF2-40B4-BE49-F238E27FC236}">
                <a16:creationId xmlns:a16="http://schemas.microsoft.com/office/drawing/2014/main" id="{D795CA84-1DCB-4567-9804-86112BF4B56E}"/>
              </a:ext>
            </a:extLst>
          </p:cNvPr>
          <p:cNvSpPr>
            <a:spLocks noGrp="1"/>
          </p:cNvSpPr>
          <p:nvPr>
            <p:ph idx="1"/>
          </p:nvPr>
        </p:nvSpPr>
        <p:spPr>
          <a:xfrm>
            <a:off x="411061" y="1642369"/>
            <a:ext cx="8430935" cy="5265965"/>
          </a:xfrm>
        </p:spPr>
        <p:txBody>
          <a:bodyPr>
            <a:noAutofit/>
          </a:bodyPr>
          <a:lstStyle/>
          <a:p>
            <a:r>
              <a:rPr lang="en-US" dirty="0"/>
              <a:t>Future data once the loan disbursement date is know </a:t>
            </a:r>
          </a:p>
          <a:p>
            <a:pPr lvl="1"/>
            <a:r>
              <a:rPr lang="en-US" dirty="0"/>
              <a:t>For the covered period (date of loan –eight weeks later)</a:t>
            </a:r>
          </a:p>
          <a:p>
            <a:pPr lvl="2"/>
            <a:r>
              <a:rPr lang="en-US" sz="2400" dirty="0"/>
              <a:t>The same data as above</a:t>
            </a:r>
          </a:p>
          <a:p>
            <a:pPr lvl="1"/>
            <a:r>
              <a:rPr lang="en-US" dirty="0"/>
              <a:t>The FTE increases between April 26 and June 30, 2020</a:t>
            </a:r>
          </a:p>
          <a:p>
            <a:pPr lvl="1"/>
            <a:r>
              <a:rPr lang="en-US" dirty="0"/>
              <a:t>Rehired employees are treated as being employed for the entire covered period and eliminates the impact of averaging </a:t>
            </a:r>
          </a:p>
          <a:p>
            <a:endParaRPr lang="en-US" dirty="0"/>
          </a:p>
        </p:txBody>
      </p:sp>
    </p:spTree>
    <p:extLst>
      <p:ext uri="{BB962C8B-B14F-4D97-AF65-F5344CB8AC3E}">
        <p14:creationId xmlns:p14="http://schemas.microsoft.com/office/powerpoint/2010/main" val="214512614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3B94-1D1F-4F19-BF5E-239690DCF3AA}"/>
              </a:ext>
            </a:extLst>
          </p:cNvPr>
          <p:cNvSpPr>
            <a:spLocks noGrp="1"/>
          </p:cNvSpPr>
          <p:nvPr>
            <p:ph type="title"/>
          </p:nvPr>
        </p:nvSpPr>
        <p:spPr>
          <a:xfrm>
            <a:off x="628650" y="365126"/>
            <a:ext cx="7886700" cy="822960"/>
          </a:xfrm>
        </p:spPr>
        <p:txBody>
          <a:bodyPr>
            <a:noAutofit/>
          </a:bodyPr>
          <a:lstStyle/>
          <a:p>
            <a:r>
              <a:rPr lang="en-US" dirty="0"/>
              <a:t>Open Questions on FTE Calculations</a:t>
            </a:r>
          </a:p>
        </p:txBody>
      </p:sp>
      <p:sp>
        <p:nvSpPr>
          <p:cNvPr id="3" name="Content Placeholder 2">
            <a:extLst>
              <a:ext uri="{FF2B5EF4-FFF2-40B4-BE49-F238E27FC236}">
                <a16:creationId xmlns:a16="http://schemas.microsoft.com/office/drawing/2014/main" id="{C8C7F21A-1649-49C5-99E0-8D0A5CABF6B6}"/>
              </a:ext>
            </a:extLst>
          </p:cNvPr>
          <p:cNvSpPr>
            <a:spLocks noGrp="1"/>
          </p:cNvSpPr>
          <p:nvPr>
            <p:ph idx="1"/>
          </p:nvPr>
        </p:nvSpPr>
        <p:spPr>
          <a:xfrm>
            <a:off x="628650" y="1594153"/>
            <a:ext cx="7886700" cy="5116835"/>
          </a:xfrm>
        </p:spPr>
        <p:txBody>
          <a:bodyPr>
            <a:noAutofit/>
          </a:bodyPr>
          <a:lstStyle/>
          <a:p>
            <a:r>
              <a:rPr lang="en-US" sz="3200" dirty="0"/>
              <a:t>How do the rehire provisions apply?</a:t>
            </a:r>
          </a:p>
          <a:p>
            <a:pPr lvl="1"/>
            <a:r>
              <a:rPr lang="en-US" sz="2800" dirty="0"/>
              <a:t>Does it require that the identical employee be re-hired? </a:t>
            </a:r>
          </a:p>
          <a:p>
            <a:pPr lvl="1"/>
            <a:r>
              <a:rPr lang="en-US" sz="2800" dirty="0"/>
              <a:t>We think not, but guidance is needed on how to count FTE rehires prior to June 30, 2020 who are already included in the average FTE for the covered period </a:t>
            </a:r>
          </a:p>
          <a:p>
            <a:endParaRPr lang="en-US" sz="1900" dirty="0"/>
          </a:p>
          <a:p>
            <a:endParaRPr lang="en-US" dirty="0"/>
          </a:p>
        </p:txBody>
      </p:sp>
    </p:spTree>
    <p:extLst>
      <p:ext uri="{BB962C8B-B14F-4D97-AF65-F5344CB8AC3E}">
        <p14:creationId xmlns:p14="http://schemas.microsoft.com/office/powerpoint/2010/main" val="33485849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C17D-36F0-42B0-904B-5328CD57A115}"/>
              </a:ext>
            </a:extLst>
          </p:cNvPr>
          <p:cNvSpPr>
            <a:spLocks noGrp="1"/>
          </p:cNvSpPr>
          <p:nvPr>
            <p:ph type="title"/>
          </p:nvPr>
        </p:nvSpPr>
        <p:spPr>
          <a:xfrm>
            <a:off x="628649" y="365126"/>
            <a:ext cx="8087511" cy="822960"/>
          </a:xfrm>
        </p:spPr>
        <p:txBody>
          <a:bodyPr>
            <a:noAutofit/>
          </a:bodyPr>
          <a:lstStyle/>
          <a:p>
            <a:r>
              <a:rPr lang="en-US" dirty="0"/>
              <a:t>What Information is Needed </a:t>
            </a:r>
            <a:br>
              <a:rPr lang="en-US" dirty="0"/>
            </a:br>
            <a:r>
              <a:rPr lang="en-US" dirty="0"/>
              <a:t>for Wage and Salary Calculations</a:t>
            </a:r>
          </a:p>
        </p:txBody>
      </p:sp>
      <p:sp>
        <p:nvSpPr>
          <p:cNvPr id="3" name="Content Placeholder 2">
            <a:extLst>
              <a:ext uri="{FF2B5EF4-FFF2-40B4-BE49-F238E27FC236}">
                <a16:creationId xmlns:a16="http://schemas.microsoft.com/office/drawing/2014/main" id="{BE0CA93A-B397-4CFF-8102-851B3E742090}"/>
              </a:ext>
            </a:extLst>
          </p:cNvPr>
          <p:cNvSpPr>
            <a:spLocks noGrp="1"/>
          </p:cNvSpPr>
          <p:nvPr>
            <p:ph idx="1"/>
          </p:nvPr>
        </p:nvSpPr>
        <p:spPr>
          <a:xfrm>
            <a:off x="628650" y="1610931"/>
            <a:ext cx="7886700" cy="5116835"/>
          </a:xfrm>
        </p:spPr>
        <p:txBody>
          <a:bodyPr>
            <a:normAutofit/>
          </a:bodyPr>
          <a:lstStyle/>
          <a:p>
            <a:r>
              <a:rPr lang="en-US" dirty="0"/>
              <a:t>The wages paid to all employees whose annualized wages  does not exceed $100,000 during the calendar quarter prior to the calendar quarter in which the first PPP loan disbursement received (Q-1 of 2020 for PPP loans received in Q2 of 2020.</a:t>
            </a:r>
          </a:p>
          <a:p>
            <a:pPr lvl="1"/>
            <a:r>
              <a:rPr lang="en-US" dirty="0"/>
              <a:t>This is the “Protected Class”</a:t>
            </a:r>
          </a:p>
          <a:p>
            <a:r>
              <a:rPr lang="en-US" dirty="0"/>
              <a:t>The wages paid to the “Protected Class” during the covered period (the 8 weeks post closing).</a:t>
            </a:r>
          </a:p>
          <a:p>
            <a:endParaRPr lang="en-US" dirty="0"/>
          </a:p>
        </p:txBody>
      </p:sp>
    </p:spTree>
    <p:extLst>
      <p:ext uri="{BB962C8B-B14F-4D97-AF65-F5344CB8AC3E}">
        <p14:creationId xmlns:p14="http://schemas.microsoft.com/office/powerpoint/2010/main" val="313778059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C4D3-75F5-437E-8080-268F795A0B92}"/>
              </a:ext>
            </a:extLst>
          </p:cNvPr>
          <p:cNvSpPr>
            <a:spLocks noGrp="1"/>
          </p:cNvSpPr>
          <p:nvPr>
            <p:ph type="title"/>
          </p:nvPr>
        </p:nvSpPr>
        <p:spPr>
          <a:xfrm>
            <a:off x="628650" y="622578"/>
            <a:ext cx="7886700" cy="822960"/>
          </a:xfrm>
        </p:spPr>
        <p:txBody>
          <a:bodyPr>
            <a:noAutofit/>
          </a:bodyPr>
          <a:lstStyle/>
          <a:p>
            <a:r>
              <a:rPr lang="en-US" dirty="0"/>
              <a:t>Reductions of </a:t>
            </a:r>
            <a:br>
              <a:rPr lang="en-US" dirty="0"/>
            </a:br>
            <a:r>
              <a:rPr lang="en-US" dirty="0"/>
              <a:t>Expected Forgiveness Amounts</a:t>
            </a:r>
          </a:p>
        </p:txBody>
      </p:sp>
      <p:sp>
        <p:nvSpPr>
          <p:cNvPr id="3" name="Content Placeholder 2">
            <a:extLst>
              <a:ext uri="{FF2B5EF4-FFF2-40B4-BE49-F238E27FC236}">
                <a16:creationId xmlns:a16="http://schemas.microsoft.com/office/drawing/2014/main" id="{B4102E92-18F9-4752-911D-5F0D8A56FE58}"/>
              </a:ext>
            </a:extLst>
          </p:cNvPr>
          <p:cNvSpPr>
            <a:spLocks noGrp="1"/>
          </p:cNvSpPr>
          <p:nvPr>
            <p:ph idx="1"/>
          </p:nvPr>
        </p:nvSpPr>
        <p:spPr>
          <a:xfrm>
            <a:off x="436228" y="2130641"/>
            <a:ext cx="8229600" cy="4605719"/>
          </a:xfrm>
        </p:spPr>
        <p:txBody>
          <a:bodyPr>
            <a:normAutofit/>
          </a:bodyPr>
          <a:lstStyle/>
          <a:p>
            <a:r>
              <a:rPr lang="en-US" sz="2200" dirty="0"/>
              <a:t>No reduction if all proceeds are used for forgivable purposes and employee headcount and compensation levels are maintained</a:t>
            </a:r>
          </a:p>
          <a:p>
            <a:pPr lvl="1"/>
            <a:r>
              <a:rPr lang="en-US" sz="1900" dirty="0"/>
              <a:t>Supports DOL’s requirement that at least 75% of loan forgiveness be payroll costs</a:t>
            </a:r>
          </a:p>
          <a:p>
            <a:pPr lvl="1"/>
            <a:r>
              <a:rPr lang="en-US" sz="1900" dirty="0"/>
              <a:t>8-week covered period is 56 days while the loan was based on 76 days (2.5 mos.), therefore a constant payroll costs would result in approx. 75% of the loan proceeds being spent on payroll costs</a:t>
            </a:r>
          </a:p>
          <a:p>
            <a:endParaRPr lang="en-US" dirty="0"/>
          </a:p>
        </p:txBody>
      </p:sp>
    </p:spTree>
    <p:extLst>
      <p:ext uri="{BB962C8B-B14F-4D97-AF65-F5344CB8AC3E}">
        <p14:creationId xmlns:p14="http://schemas.microsoft.com/office/powerpoint/2010/main" val="207811009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2800" dirty="0"/>
              <a:t>Preliminary Results to be Revised Based on Future Guidance – Bank Makes Final Determination</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rmAutofit lnSpcReduction="10000"/>
          </a:bodyPr>
          <a:lstStyle/>
          <a:p>
            <a:pPr marL="514350" indent="-514350">
              <a:buFont typeface="+mj-lt"/>
              <a:buAutoNum type="arabicPeriod"/>
            </a:pPr>
            <a:r>
              <a:rPr lang="en-US" sz="2400" dirty="0"/>
              <a:t>Calculate expected forgiveness amount</a:t>
            </a:r>
          </a:p>
          <a:p>
            <a:pPr marL="514350" indent="-514350">
              <a:buFont typeface="+mj-lt"/>
              <a:buAutoNum type="arabicPeriod"/>
            </a:pPr>
            <a:r>
              <a:rPr lang="en-US" sz="2400" dirty="0"/>
              <a:t>Calculate FTE reduction</a:t>
            </a:r>
          </a:p>
          <a:p>
            <a:pPr marL="514350" indent="-514350">
              <a:buFont typeface="+mj-lt"/>
              <a:buAutoNum type="arabicPeriod"/>
            </a:pPr>
            <a:r>
              <a:rPr lang="en-US" sz="2400" dirty="0"/>
              <a:t>Calculate wage and salary reduction</a:t>
            </a:r>
          </a:p>
          <a:p>
            <a:pPr marL="514350" indent="-514350">
              <a:buFont typeface="+mj-lt"/>
              <a:buAutoNum type="arabicPeriod"/>
            </a:pPr>
            <a:r>
              <a:rPr lang="en-US" sz="2400" dirty="0"/>
              <a:t>Subtract item 2 and 3 from item 1</a:t>
            </a:r>
          </a:p>
          <a:p>
            <a:pPr marL="514350" indent="-514350">
              <a:buFont typeface="+mj-lt"/>
              <a:buAutoNum type="arabicPeriod"/>
            </a:pPr>
            <a:r>
              <a:rPr lang="en-US" sz="2400" dirty="0"/>
              <a:t>Calculate the payroll cost during the covered period </a:t>
            </a:r>
          </a:p>
          <a:p>
            <a:pPr marL="514350" indent="-514350">
              <a:buFont typeface="+mj-lt"/>
              <a:buAutoNum type="arabicPeriod"/>
            </a:pPr>
            <a:r>
              <a:rPr lang="en-US" sz="2400" dirty="0"/>
              <a:t>Divide item 5 by item 4</a:t>
            </a:r>
          </a:p>
          <a:p>
            <a:pPr marL="514350" indent="-514350">
              <a:buFont typeface="+mj-lt"/>
              <a:buAutoNum type="arabicPeriod"/>
            </a:pPr>
            <a:r>
              <a:rPr lang="en-US" sz="2400" dirty="0"/>
              <a:t>If the result in item 6 is 75% or greater = Success!!!</a:t>
            </a:r>
          </a:p>
          <a:p>
            <a:pPr marL="514350" indent="-514350">
              <a:buFont typeface="+mj-lt"/>
              <a:buAutoNum type="arabicPeriod"/>
            </a:pPr>
            <a:r>
              <a:rPr lang="en-US" sz="2400" dirty="0"/>
              <a:t>If the result in item 6 is less than 75% divide the payroll cost in item 5 by 75% to determine the maximum forgiven loan </a:t>
            </a:r>
          </a:p>
          <a:p>
            <a:endParaRPr lang="en-US" dirty="0"/>
          </a:p>
        </p:txBody>
      </p:sp>
    </p:spTree>
    <p:extLst>
      <p:ext uri="{BB962C8B-B14F-4D97-AF65-F5344CB8AC3E}">
        <p14:creationId xmlns:p14="http://schemas.microsoft.com/office/powerpoint/2010/main" val="141163396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Are Forgiven Amounts Taxable Income</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rmAutofit/>
          </a:bodyPr>
          <a:lstStyle/>
          <a:p>
            <a:pPr marL="0" indent="0">
              <a:buNone/>
            </a:pPr>
            <a:r>
              <a:rPr lang="en-US" u="sng" dirty="0"/>
              <a:t>IRS Notice 2020-32</a:t>
            </a:r>
          </a:p>
          <a:p>
            <a:pPr lvl="1"/>
            <a:r>
              <a:rPr lang="en-US" dirty="0"/>
              <a:t>Specifically, this notice clarifies that </a:t>
            </a:r>
            <a:r>
              <a:rPr lang="en-US" b="1" dirty="0"/>
              <a:t>no deduction is allowed </a:t>
            </a:r>
            <a:r>
              <a:rPr lang="en-US" dirty="0"/>
              <a:t>under the Internal Revenue Code (Code) for an expense that is otherwise deductible if the payment of the expense results in forgiveness of a covered loan pursuant to section 1106(b) of the Coronavirus Aid, Relief, and Economic Security Act (CARES Act), Public Law 116-136, 134 Stat. 281, 286-93 (March 27, 2020) and the income associated with the forgiveness is excluded from gross income for purposes of the Code pursuant to section 1106(i) of the CARES Act</a:t>
            </a:r>
            <a:endParaRPr lang="en-US" u="sng" dirty="0"/>
          </a:p>
        </p:txBody>
      </p:sp>
    </p:spTree>
    <p:extLst>
      <p:ext uri="{BB962C8B-B14F-4D97-AF65-F5344CB8AC3E}">
        <p14:creationId xmlns:p14="http://schemas.microsoft.com/office/powerpoint/2010/main" val="33341158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Should I Repay the Loan in Full?</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331651"/>
            <a:ext cx="7886700" cy="5278670"/>
          </a:xfrm>
        </p:spPr>
        <p:txBody>
          <a:bodyPr>
            <a:noAutofit/>
          </a:bodyPr>
          <a:lstStyle/>
          <a:p>
            <a:pPr marL="0" indent="0">
              <a:buNone/>
            </a:pPr>
            <a:r>
              <a:rPr lang="en-US" sz="1400" dirty="0"/>
              <a:t>31. </a:t>
            </a:r>
            <a:r>
              <a:rPr lang="en-US" sz="1400" b="1" dirty="0"/>
              <a:t>Question: </a:t>
            </a:r>
            <a:r>
              <a:rPr lang="en-US" sz="1400" dirty="0"/>
              <a:t>Do </a:t>
            </a:r>
            <a:r>
              <a:rPr lang="en-US" sz="1400" u="sng" dirty="0"/>
              <a:t>businesses owned by large companies with adequate sources of liquidity</a:t>
            </a:r>
            <a:r>
              <a:rPr lang="en-US" sz="1400" dirty="0"/>
              <a:t> to support the business’s ongoing operations </a:t>
            </a:r>
            <a:r>
              <a:rPr lang="en-US" sz="1400" u="sng" dirty="0"/>
              <a:t>qualify for a PPP </a:t>
            </a:r>
            <a:r>
              <a:rPr lang="en-US" sz="1400" dirty="0"/>
              <a:t>loan? </a:t>
            </a:r>
          </a:p>
          <a:p>
            <a:pPr marL="0" indent="0">
              <a:buNone/>
            </a:pPr>
            <a:r>
              <a:rPr lang="en-US" sz="1400" b="1" dirty="0"/>
              <a:t>Answer: </a:t>
            </a:r>
            <a:r>
              <a:rPr lang="en-US" sz="1400" dirty="0"/>
              <a:t>In addition to reviewing applicable affiliation rules to determine eligibility, </a:t>
            </a:r>
            <a:r>
              <a:rPr lang="en-US" sz="1400" u="sng" dirty="0"/>
              <a:t>all borrowers must assess their economic need for a PPP loan under the standard established by the CARES Act and the PPP regulations at the time of the loan application.</a:t>
            </a:r>
            <a:r>
              <a:rPr lang="en-US" sz="1400" dirty="0"/>
              <a:t> Although the CARES Act suspends the ordinary requirement that borrowers must be unable to obtain credit elsewhere (as defined in section 3(h) of the Small Business Act), </a:t>
            </a:r>
            <a:r>
              <a:rPr lang="en-US" sz="1400" u="sng" dirty="0"/>
              <a:t>borrowers still must certify in good faith that their PPP loan request is necessary</a:t>
            </a:r>
            <a:r>
              <a:rPr lang="en-US" sz="1400" dirty="0"/>
              <a:t>. Specifically, before submitting a PPP application, all borrowers should review carefully the required certification that </a:t>
            </a:r>
            <a:r>
              <a:rPr lang="en-US" sz="1400" u="sng" dirty="0"/>
              <a:t>“current economic uncertainty makes this loan request necessary to support the ongoing operations of the Applicant.”</a:t>
            </a:r>
            <a:r>
              <a:rPr lang="en-US" sz="1400" dirty="0"/>
              <a:t> Borrowers must make this certification in good faith, </a:t>
            </a:r>
            <a:r>
              <a:rPr lang="en-US" sz="1400" u="sng" dirty="0"/>
              <a:t>taking into account their current business activity and their ability to access other sources of liquidity sufficient to support their ongoing operations in a manner that is not significantly detrimental to the business</a:t>
            </a:r>
            <a:r>
              <a:rPr lang="en-US" sz="1400" dirty="0"/>
              <a:t>. </a:t>
            </a:r>
            <a:r>
              <a:rPr lang="en-US" sz="1400" b="1" dirty="0"/>
              <a:t>For example</a:t>
            </a:r>
            <a:r>
              <a:rPr lang="en-US" sz="1400" dirty="0"/>
              <a:t>, it is </a:t>
            </a:r>
            <a:r>
              <a:rPr lang="en-US" sz="1400" b="1" dirty="0"/>
              <a:t>unlikely that a public company </a:t>
            </a:r>
            <a:r>
              <a:rPr lang="en-US" sz="1400" dirty="0"/>
              <a:t>with substantial market value and access to capital markets </a:t>
            </a:r>
            <a:r>
              <a:rPr lang="en-US" sz="1400" b="1" dirty="0"/>
              <a:t>will be able to make the required certification in good faith</a:t>
            </a:r>
            <a:r>
              <a:rPr lang="en-US" sz="1400" dirty="0"/>
              <a:t>, and such a company should be prepared to demonstrate to SBA, upon request, the basis for its certification. </a:t>
            </a:r>
          </a:p>
          <a:p>
            <a:r>
              <a:rPr lang="en-US" sz="1400" dirty="0"/>
              <a:t>Lenders may rely on a borrower’s certification regarding the necessity of the loan request. </a:t>
            </a:r>
            <a:r>
              <a:rPr lang="en-US" sz="1400" u="sng" dirty="0"/>
              <a:t>Any borrower that applied for a PPP loan prior to the issuance of this guidance and repays the loan in full by </a:t>
            </a:r>
            <a:r>
              <a:rPr lang="en-US" sz="1400" u="sng"/>
              <a:t>May 7, </a:t>
            </a:r>
            <a:r>
              <a:rPr lang="en-US" sz="1400" u="sng" dirty="0"/>
              <a:t>2020 will be deemed by SBA to have made the required certification in good faith</a:t>
            </a:r>
            <a:r>
              <a:rPr lang="en-US" sz="1400" dirty="0"/>
              <a:t>.</a:t>
            </a:r>
          </a:p>
        </p:txBody>
      </p:sp>
    </p:spTree>
    <p:extLst>
      <p:ext uri="{BB962C8B-B14F-4D97-AF65-F5344CB8AC3E}">
        <p14:creationId xmlns:p14="http://schemas.microsoft.com/office/powerpoint/2010/main" val="17809674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8D68-D199-4343-89BA-39966DCE683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0774717-645A-446F-B74A-4FF539E8E8DF}"/>
              </a:ext>
            </a:extLst>
          </p:cNvPr>
          <p:cNvSpPr>
            <a:spLocks noGrp="1"/>
          </p:cNvSpPr>
          <p:nvPr>
            <p:ph idx="1"/>
          </p:nvPr>
        </p:nvSpPr>
        <p:spPr/>
        <p:txBody>
          <a:bodyPr/>
          <a:lstStyle/>
          <a:p>
            <a:r>
              <a:rPr lang="en-US" dirty="0"/>
              <a:t>Expected Forgiveness Amount</a:t>
            </a:r>
          </a:p>
          <a:p>
            <a:r>
              <a:rPr lang="en-US" dirty="0"/>
              <a:t>Limits on Loan Forgiveness</a:t>
            </a:r>
          </a:p>
          <a:p>
            <a:r>
              <a:rPr lang="en-US" dirty="0"/>
              <a:t>Full Time Equivalent Employees</a:t>
            </a:r>
          </a:p>
          <a:p>
            <a:r>
              <a:rPr lang="en-US" dirty="0"/>
              <a:t>Wage and Salary Reductions</a:t>
            </a:r>
          </a:p>
          <a:p>
            <a:r>
              <a:rPr lang="en-US" dirty="0"/>
              <a:t>SBA 75%/25% Rule</a:t>
            </a:r>
          </a:p>
          <a:p>
            <a:r>
              <a:rPr lang="en-US" dirty="0"/>
              <a:t>Overhead rate implications</a:t>
            </a:r>
          </a:p>
        </p:txBody>
      </p:sp>
    </p:spTree>
    <p:extLst>
      <p:ext uri="{BB962C8B-B14F-4D97-AF65-F5344CB8AC3E}">
        <p14:creationId xmlns:p14="http://schemas.microsoft.com/office/powerpoint/2010/main" val="135587824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Should I Repay the Loan in Full?</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Autofit/>
          </a:bodyPr>
          <a:lstStyle/>
          <a:p>
            <a:endParaRPr lang="en-US" dirty="0"/>
          </a:p>
          <a:p>
            <a:pPr marL="0" indent="0">
              <a:buNone/>
            </a:pPr>
            <a:r>
              <a:rPr lang="en-US" dirty="0"/>
              <a:t>37. </a:t>
            </a:r>
            <a:r>
              <a:rPr lang="en-US" b="1" dirty="0"/>
              <a:t>Question: </a:t>
            </a:r>
            <a:r>
              <a:rPr lang="en-US" dirty="0"/>
              <a:t>Do businesses owned by </a:t>
            </a:r>
            <a:r>
              <a:rPr lang="en-US" u="sng" dirty="0"/>
              <a:t>private companies with adequate sources of liquidity </a:t>
            </a:r>
            <a:r>
              <a:rPr lang="en-US" dirty="0"/>
              <a:t>to support the business’s ongoing operations qualify for a PPP loan? </a:t>
            </a:r>
          </a:p>
          <a:p>
            <a:pPr marL="0" indent="0">
              <a:buNone/>
            </a:pPr>
            <a:r>
              <a:rPr lang="en-US" b="1" dirty="0"/>
              <a:t>Answer: </a:t>
            </a:r>
            <a:r>
              <a:rPr lang="en-US" u="sng" dirty="0"/>
              <a:t>See response to FAQ #31. </a:t>
            </a:r>
            <a:endParaRPr lang="en-US" sz="1400" u="sng" dirty="0"/>
          </a:p>
        </p:txBody>
      </p:sp>
    </p:spTree>
    <p:extLst>
      <p:ext uri="{BB962C8B-B14F-4D97-AF65-F5344CB8AC3E}">
        <p14:creationId xmlns:p14="http://schemas.microsoft.com/office/powerpoint/2010/main" val="217727110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Should I Repay the Loan in Full?</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Autofit/>
          </a:bodyPr>
          <a:lstStyle/>
          <a:p>
            <a:pPr marL="0" indent="0">
              <a:buNone/>
            </a:pPr>
            <a:r>
              <a:rPr lang="en-US" sz="2400" dirty="0"/>
              <a:t>39. </a:t>
            </a:r>
            <a:r>
              <a:rPr lang="en-US" sz="2400" b="1" dirty="0"/>
              <a:t>Question: </a:t>
            </a:r>
            <a:r>
              <a:rPr lang="en-US" sz="2400" dirty="0"/>
              <a:t>Will SBA review individual PPP loan files? </a:t>
            </a:r>
          </a:p>
          <a:p>
            <a:pPr marL="0" indent="0">
              <a:buNone/>
            </a:pPr>
            <a:r>
              <a:rPr lang="en-US" sz="2400" b="1" dirty="0"/>
              <a:t>Answer: </a:t>
            </a:r>
            <a:r>
              <a:rPr lang="en-US" sz="2400" dirty="0"/>
              <a:t>Yes. </a:t>
            </a:r>
            <a:r>
              <a:rPr lang="en-US" sz="2400" u="sng" dirty="0"/>
              <a:t>In FAQ #31, SBA reminded all borrowers of an important certification required to obtain a PPP loan</a:t>
            </a:r>
            <a:r>
              <a:rPr lang="en-US" sz="2400" dirty="0"/>
              <a:t>. </a:t>
            </a:r>
            <a:r>
              <a:rPr lang="en-US" sz="2400" u="sng" dirty="0"/>
              <a:t>To further ensure PPP loans are limited to eligible borrowers in need</a:t>
            </a:r>
            <a:r>
              <a:rPr lang="en-US" sz="2400" dirty="0"/>
              <a:t>, the SBA has decided, in consultation with the Department of the Treasury, that </a:t>
            </a:r>
            <a:r>
              <a:rPr lang="en-US" sz="2400" u="sng" dirty="0"/>
              <a:t>it will review all loans in excess of $2 million</a:t>
            </a:r>
            <a:r>
              <a:rPr lang="en-US" sz="2400" dirty="0"/>
              <a:t>, </a:t>
            </a:r>
            <a:r>
              <a:rPr lang="en-US" sz="2400" u="sng" dirty="0"/>
              <a:t>in addition to other loans as appropriate</a:t>
            </a:r>
            <a:r>
              <a:rPr lang="en-US" sz="2400" dirty="0"/>
              <a:t>, following the lender’s submission of the borrower’s loan forgiveness application. Additional guidance implementing this procedure will be forthcoming. </a:t>
            </a:r>
          </a:p>
        </p:txBody>
      </p:sp>
    </p:spTree>
    <p:extLst>
      <p:ext uri="{BB962C8B-B14F-4D97-AF65-F5344CB8AC3E}">
        <p14:creationId xmlns:p14="http://schemas.microsoft.com/office/powerpoint/2010/main" val="429333760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Should I Repay the Loan in Full?</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Autofit/>
          </a:bodyPr>
          <a:lstStyle/>
          <a:p>
            <a:r>
              <a:rPr lang="en-US" sz="2000" dirty="0"/>
              <a:t>43. </a:t>
            </a:r>
            <a:r>
              <a:rPr lang="en-US" sz="2000" b="1" dirty="0"/>
              <a:t>Question: </a:t>
            </a:r>
            <a:r>
              <a:rPr lang="en-US" sz="2000" dirty="0"/>
              <a:t>FAQ #31 reminded borrowers to review carefully the required certification on the Borrower Application Form that “[c]</a:t>
            </a:r>
            <a:r>
              <a:rPr lang="en-US" sz="2000" dirty="0" err="1"/>
              <a:t>urrent</a:t>
            </a:r>
            <a:r>
              <a:rPr lang="en-US" sz="2000" dirty="0"/>
              <a:t> economic uncertainty makes this loan request necessary to support the ongoing operations of the Applicant.” SBA guidance and regulations provide that any borrower who applied for a PPP loan prior to April 24, 2020 and repays the loan in full by May 7, 2020 will be deemed by SBA to have made the required certification in good faith. Is it possible for a borrower to obtain an extension of the May 7, 2020 repayment date? </a:t>
            </a:r>
          </a:p>
          <a:p>
            <a:r>
              <a:rPr lang="en-US" sz="2000" b="1" dirty="0"/>
              <a:t>Answer: SBA is extending the repayment date for this safe harbor to May 14, 2020</a:t>
            </a:r>
            <a:r>
              <a:rPr lang="en-US" sz="2000" dirty="0"/>
              <a:t>. Borrowers do not need to apply for this extension. This extension will be promptly implemented through a revision to the SBA’s interim final rule providing the safe harbor. SBA intends to provide additional guidance on how it will review the certification prior to May 14, 2020. </a:t>
            </a:r>
          </a:p>
        </p:txBody>
      </p:sp>
    </p:spTree>
    <p:extLst>
      <p:ext uri="{BB962C8B-B14F-4D97-AF65-F5344CB8AC3E}">
        <p14:creationId xmlns:p14="http://schemas.microsoft.com/office/powerpoint/2010/main" val="247416525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Should I Repay the Loan in Full?</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Autofit/>
          </a:bodyPr>
          <a:lstStyle/>
          <a:p>
            <a:r>
              <a:rPr lang="en-US" sz="1800" dirty="0"/>
              <a:t>46. Question: How will SBA review borrowers’ required good-faith certification concerning the necessity of their loan request?</a:t>
            </a:r>
          </a:p>
          <a:p>
            <a:r>
              <a:rPr lang="en-US" sz="1800" dirty="0"/>
              <a:t>Answer: When submitting a PPP application, all borrowers must certify in good faith that “[c]</a:t>
            </a:r>
            <a:r>
              <a:rPr lang="en-US" sz="1800" dirty="0" err="1"/>
              <a:t>urrent</a:t>
            </a:r>
            <a:r>
              <a:rPr lang="en-US" sz="1800" dirty="0"/>
              <a:t> economic uncertainty makes this loan request necessary to support the ongoing operations of the Applicant.” SBA, in consultation with the Department of the Treasury, has determined that the following safe harbor will apply to SBA’s review of PPP loans with respect to this issue: </a:t>
            </a:r>
            <a:r>
              <a:rPr lang="en-US" sz="1800" u="sng" dirty="0"/>
              <a:t>Any borrower that, together with its affiliates,</a:t>
            </a:r>
            <a:r>
              <a:rPr lang="en-US" sz="1800" b="1" u="sng" dirty="0"/>
              <a:t>20</a:t>
            </a:r>
            <a:r>
              <a:rPr lang="en-US" sz="1800" u="sng" dirty="0"/>
              <a:t> received PPP loans with an original principal amount of </a:t>
            </a:r>
            <a:r>
              <a:rPr lang="en-US" sz="1800" b="1" u="sng" dirty="0"/>
              <a:t>less than $2 million will be deemed to have made the required certification concerning the necessity of the loan request in good faith.</a:t>
            </a:r>
          </a:p>
          <a:p>
            <a:r>
              <a:rPr lang="en-US" sz="1800" b="1" dirty="0"/>
              <a:t>20</a:t>
            </a:r>
            <a:r>
              <a:rPr lang="en-US" sz="1800" dirty="0"/>
              <a:t> For purposes of this safe harbor, a borrower must include its affiliates to the extent required under the interim final rule on affiliates, 85 FR 20817 (April 15, 2020).</a:t>
            </a:r>
          </a:p>
          <a:p>
            <a:endParaRPr lang="en-US" sz="2000" dirty="0"/>
          </a:p>
        </p:txBody>
      </p:sp>
    </p:spTree>
    <p:extLst>
      <p:ext uri="{BB962C8B-B14F-4D97-AF65-F5344CB8AC3E}">
        <p14:creationId xmlns:p14="http://schemas.microsoft.com/office/powerpoint/2010/main" val="11155118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Should I Repay the Loan in Full?</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Autofit/>
          </a:bodyPr>
          <a:lstStyle/>
          <a:p>
            <a:r>
              <a:rPr lang="en-US" sz="2000" dirty="0"/>
              <a:t>46. Question: How will SBA review borrowers’ required good-faith certification concerning the necessity of their loan request?</a:t>
            </a:r>
          </a:p>
          <a:p>
            <a:r>
              <a:rPr lang="en-US" sz="2000" dirty="0"/>
              <a:t>Answer: Continued</a:t>
            </a:r>
          </a:p>
          <a:p>
            <a:r>
              <a:rPr lang="en-US" sz="2000" dirty="0"/>
              <a:t>SBA has determined that this safe harbor is appropriate because borrowers with loans below this threshold are generally less likely to have had access to adequate sources of liquidity in the current economic environment than borrowers that obtained larger loans. This safe harbor will also promote economic certainty as PPP borrowers with more limited resources endeavor to retain and rehire employees. In addition, given the large volume of PPP loans, this approach will enable SBA to conserve its finite audit resources and focus its reviews on larger loans, where the compliance effort may yield higher returns.</a:t>
            </a:r>
          </a:p>
        </p:txBody>
      </p:sp>
    </p:spTree>
    <p:extLst>
      <p:ext uri="{BB962C8B-B14F-4D97-AF65-F5344CB8AC3E}">
        <p14:creationId xmlns:p14="http://schemas.microsoft.com/office/powerpoint/2010/main" val="38762184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857D-98C3-4FC4-BB6F-A693454AA643}"/>
              </a:ext>
            </a:extLst>
          </p:cNvPr>
          <p:cNvSpPr>
            <a:spLocks noGrp="1"/>
          </p:cNvSpPr>
          <p:nvPr>
            <p:ph type="title"/>
          </p:nvPr>
        </p:nvSpPr>
        <p:spPr>
          <a:xfrm>
            <a:off x="293615" y="365126"/>
            <a:ext cx="8581937" cy="822960"/>
          </a:xfrm>
        </p:spPr>
        <p:txBody>
          <a:bodyPr>
            <a:noAutofit/>
          </a:bodyPr>
          <a:lstStyle/>
          <a:p>
            <a:r>
              <a:rPr lang="en-US" sz="3600" dirty="0"/>
              <a:t>Should I Repay the Loan in Full?</a:t>
            </a:r>
          </a:p>
        </p:txBody>
      </p:sp>
      <p:sp>
        <p:nvSpPr>
          <p:cNvPr id="3" name="Content Placeholder 2">
            <a:extLst>
              <a:ext uri="{FF2B5EF4-FFF2-40B4-BE49-F238E27FC236}">
                <a16:creationId xmlns:a16="http://schemas.microsoft.com/office/drawing/2014/main" id="{BF27F1F0-168B-44F8-9C6E-1E5A541A756A}"/>
              </a:ext>
            </a:extLst>
          </p:cNvPr>
          <p:cNvSpPr>
            <a:spLocks noGrp="1"/>
          </p:cNvSpPr>
          <p:nvPr>
            <p:ph idx="1"/>
          </p:nvPr>
        </p:nvSpPr>
        <p:spPr>
          <a:xfrm>
            <a:off x="628650" y="1493485"/>
            <a:ext cx="7886700" cy="5116835"/>
          </a:xfrm>
        </p:spPr>
        <p:txBody>
          <a:bodyPr>
            <a:noAutofit/>
          </a:bodyPr>
          <a:lstStyle/>
          <a:p>
            <a:r>
              <a:rPr lang="en-US" sz="1400" dirty="0"/>
              <a:t>46. Question: How will SBA review borrowers’ required good-faith certification concerning the necessity of their loan request?</a:t>
            </a:r>
          </a:p>
          <a:p>
            <a:r>
              <a:rPr lang="en-US" sz="1400" dirty="0"/>
              <a:t>Answer: Continued</a:t>
            </a:r>
          </a:p>
          <a:p>
            <a:r>
              <a:rPr lang="en-US" sz="1400" dirty="0"/>
              <a:t>Importantly, borrowers with loans greater than $2 million that do not satisfy this safe harbor may still have an adequate basis for making the required good-faith certification, based on their individual circumstances in light of the language of the certification and SBA guidance. SBA has previously stated that </a:t>
            </a:r>
            <a:r>
              <a:rPr lang="en-US" sz="1400" u="sng" dirty="0"/>
              <a:t>all PPP loans in excess of $2 million, and other PPP loans as appropriate, will be subject to review by SBA for compliance with program requirements set forth in the PPP Interim Final Rules and in the Borrower Application Form</a:t>
            </a:r>
            <a:r>
              <a:rPr lang="en-US" sz="1400" dirty="0"/>
              <a:t>. </a:t>
            </a:r>
            <a:r>
              <a:rPr lang="en-US" sz="1400" u="sng" dirty="0"/>
              <a:t>If SBA determines in the course of its review that a borrower lacked an adequate basis for the required certification concerning the necessity of the loan request, SBA will seek repayment of the outstanding PPP loan balance and will inform the lender that the borrower is not eligible for loan forgiveness</a:t>
            </a:r>
            <a:r>
              <a:rPr lang="en-US" sz="1400" dirty="0"/>
              <a:t>. </a:t>
            </a:r>
            <a:r>
              <a:rPr lang="en-US" sz="1400" b="1" u="sng" dirty="0"/>
              <a:t>If the borrower repays the loan after receiving notification from SBA, SBA will not pursue administrative enforcement or referrals to other agencies based on its determination with respect to the certification concerning necessity of the loan request.</a:t>
            </a:r>
            <a:r>
              <a:rPr lang="en-US" sz="1400" dirty="0"/>
              <a:t> SBA’s determination concerning the certification regarding the necessity of the loan request will not affect SBA’s loan guarantee.21</a:t>
            </a:r>
          </a:p>
          <a:p>
            <a:r>
              <a:rPr lang="en-US" sz="1400" dirty="0"/>
              <a:t>21 Question 46 published May 13, 2020.</a:t>
            </a:r>
          </a:p>
        </p:txBody>
      </p:sp>
    </p:spTree>
    <p:extLst>
      <p:ext uri="{BB962C8B-B14F-4D97-AF65-F5344CB8AC3E}">
        <p14:creationId xmlns:p14="http://schemas.microsoft.com/office/powerpoint/2010/main" val="218188174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8132-29DC-4D51-917B-CD0B1B9CD8FA}"/>
              </a:ext>
            </a:extLst>
          </p:cNvPr>
          <p:cNvSpPr>
            <a:spLocks noGrp="1"/>
          </p:cNvSpPr>
          <p:nvPr>
            <p:ph type="title"/>
          </p:nvPr>
        </p:nvSpPr>
        <p:spPr/>
        <p:txBody>
          <a:bodyPr/>
          <a:lstStyle/>
          <a:p>
            <a:r>
              <a:rPr lang="en-US" dirty="0"/>
              <a:t>Overhead Rate Implications</a:t>
            </a:r>
          </a:p>
        </p:txBody>
      </p:sp>
      <p:sp>
        <p:nvSpPr>
          <p:cNvPr id="3" name="Content Placeholder 2">
            <a:extLst>
              <a:ext uri="{FF2B5EF4-FFF2-40B4-BE49-F238E27FC236}">
                <a16:creationId xmlns:a16="http://schemas.microsoft.com/office/drawing/2014/main" id="{B4F06839-0382-402F-8370-3C702348DC13}"/>
              </a:ext>
            </a:extLst>
          </p:cNvPr>
          <p:cNvSpPr>
            <a:spLocks noGrp="1"/>
          </p:cNvSpPr>
          <p:nvPr>
            <p:ph idx="1"/>
          </p:nvPr>
        </p:nvSpPr>
        <p:spPr/>
        <p:txBody>
          <a:bodyPr>
            <a:normAutofit/>
          </a:bodyPr>
          <a:lstStyle/>
          <a:p>
            <a:r>
              <a:rPr lang="en-US" sz="2200" dirty="0"/>
              <a:t>Guidance from Defense Pricing and Contracting Implementation Guidance for Section 3610 of the Coronavirus Aid, Relief, and Economic Security (CARES) Act Frequently Asked Questions Issues 4/17/20:</a:t>
            </a:r>
          </a:p>
          <a:p>
            <a:pPr lvl="1"/>
            <a:r>
              <a:rPr lang="en-US" sz="1800" dirty="0"/>
              <a:t>States “Accordingly, to the extent that PPP credits are allocable to costs allowed under a contract, the Government should receive a credit or a reduction in billing for any PPP loans or loan payments, regardless of whether the PPP loan is forgiven.”</a:t>
            </a:r>
          </a:p>
          <a:p>
            <a:pPr lvl="1"/>
            <a:r>
              <a:rPr lang="en-US" sz="1800" dirty="0"/>
              <a:t>Stating that even if the loan is not forgiven, costs must be reduced.</a:t>
            </a:r>
          </a:p>
          <a:p>
            <a:r>
              <a:rPr lang="en-US" sz="2200" dirty="0"/>
              <a:t>FHWA (Federal Highway Administration) and AASHTO are not required to follow the Defense Pricing guidelines. </a:t>
            </a:r>
          </a:p>
        </p:txBody>
      </p:sp>
    </p:spTree>
    <p:extLst>
      <p:ext uri="{BB962C8B-B14F-4D97-AF65-F5344CB8AC3E}">
        <p14:creationId xmlns:p14="http://schemas.microsoft.com/office/powerpoint/2010/main" val="413652533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81C7-29DA-4BED-9AE8-965D5FC833D1}"/>
              </a:ext>
            </a:extLst>
          </p:cNvPr>
          <p:cNvSpPr>
            <a:spLocks noGrp="1"/>
          </p:cNvSpPr>
          <p:nvPr>
            <p:ph type="title"/>
          </p:nvPr>
        </p:nvSpPr>
        <p:spPr/>
        <p:txBody>
          <a:bodyPr/>
          <a:lstStyle/>
          <a:p>
            <a:r>
              <a:rPr lang="en-US" dirty="0"/>
              <a:t>Overhead Rate Implications</a:t>
            </a:r>
          </a:p>
        </p:txBody>
      </p:sp>
      <p:sp>
        <p:nvSpPr>
          <p:cNvPr id="3" name="Content Placeholder 2">
            <a:extLst>
              <a:ext uri="{FF2B5EF4-FFF2-40B4-BE49-F238E27FC236}">
                <a16:creationId xmlns:a16="http://schemas.microsoft.com/office/drawing/2014/main" id="{B410A2FB-797B-4841-BA19-03EC2F05597E}"/>
              </a:ext>
            </a:extLst>
          </p:cNvPr>
          <p:cNvSpPr>
            <a:spLocks noGrp="1"/>
          </p:cNvSpPr>
          <p:nvPr>
            <p:ph idx="1"/>
          </p:nvPr>
        </p:nvSpPr>
        <p:spPr/>
        <p:txBody>
          <a:bodyPr>
            <a:normAutofit lnSpcReduction="10000"/>
          </a:bodyPr>
          <a:lstStyle/>
          <a:p>
            <a:r>
              <a:rPr lang="en-US" sz="2000" dirty="0"/>
              <a:t>It is expected that there are two possible scenarios for the loan forgiveness under FAR:</a:t>
            </a:r>
          </a:p>
          <a:p>
            <a:pPr lvl="1"/>
            <a:r>
              <a:rPr lang="en-US" sz="1600" dirty="0"/>
              <a:t>The DOT’s will require that an Other Direct Credit be provided to them via the billing system for the amount of the loan forgiveness</a:t>
            </a:r>
          </a:p>
          <a:p>
            <a:pPr lvl="1"/>
            <a:r>
              <a:rPr lang="en-US" sz="1600" dirty="0"/>
              <a:t>The cost items that related to the loan forgiveness will be credited to each specific cost objective.</a:t>
            </a:r>
          </a:p>
          <a:p>
            <a:pPr lvl="2"/>
            <a:r>
              <a:rPr lang="en-US" sz="1800" dirty="0"/>
              <a:t>The real question then becomes what happens to labor. </a:t>
            </a:r>
          </a:p>
          <a:p>
            <a:pPr lvl="3"/>
            <a:r>
              <a:rPr lang="en-US" sz="1600" dirty="0"/>
              <a:t>Some believe the labor piece should hit all indirect labor, however we believe that is counter-intuitive to the spirit of the law</a:t>
            </a:r>
          </a:p>
          <a:p>
            <a:pPr lvl="3"/>
            <a:r>
              <a:rPr lang="en-US" sz="1600" dirty="0"/>
              <a:t>We are suggesting, and other A/E Professional Consultants agree, that the credit should be allocated over Direct Labor and Indirect </a:t>
            </a:r>
            <a:r>
              <a:rPr lang="en-US" sz="1600"/>
              <a:t>Labor based on </a:t>
            </a:r>
            <a:r>
              <a:rPr lang="en-US" sz="1600" dirty="0"/>
              <a:t>the Utilization of the Entity for the 8 week period that the loan was in place (but the credit for DL is </a:t>
            </a:r>
            <a:r>
              <a:rPr lang="en-US" sz="1600"/>
              <a:t>“ignored”).</a:t>
            </a:r>
            <a:endParaRPr lang="en-US" sz="1600" dirty="0"/>
          </a:p>
          <a:p>
            <a:r>
              <a:rPr lang="en-US" sz="2000" dirty="0"/>
              <a:t>We are currently in discussions with AASHTO Audit Sub-committee members, ACEC National and DOT’s to determine the best route for our clients and ACEC members. </a:t>
            </a:r>
          </a:p>
          <a:p>
            <a:endParaRPr lang="en-US" dirty="0"/>
          </a:p>
        </p:txBody>
      </p:sp>
    </p:spTree>
    <p:extLst>
      <p:ext uri="{BB962C8B-B14F-4D97-AF65-F5344CB8AC3E}">
        <p14:creationId xmlns:p14="http://schemas.microsoft.com/office/powerpoint/2010/main" val="40727896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19B29-A1A2-45C0-8570-56C7234EED5C}"/>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26121602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13F4D-2319-4F38-9D70-CD14B28F408D}"/>
              </a:ext>
            </a:extLst>
          </p:cNvPr>
          <p:cNvSpPr>
            <a:spLocks noGrp="1"/>
          </p:cNvSpPr>
          <p:nvPr>
            <p:ph type="title"/>
          </p:nvPr>
        </p:nvSpPr>
        <p:spPr/>
        <p:txBody>
          <a:bodyPr/>
          <a:lstStyle/>
          <a:p>
            <a:pPr algn="ctr"/>
            <a:r>
              <a:rPr lang="en-US" dirty="0"/>
              <a:t>Somerset Technology Advisory</a:t>
            </a:r>
          </a:p>
        </p:txBody>
      </p:sp>
      <p:sp>
        <p:nvSpPr>
          <p:cNvPr id="3" name="Content Placeholder 2">
            <a:extLst>
              <a:ext uri="{FF2B5EF4-FFF2-40B4-BE49-F238E27FC236}">
                <a16:creationId xmlns:a16="http://schemas.microsoft.com/office/drawing/2014/main" id="{A9F8BADD-A838-4A0D-A8A5-A33F635599E5}"/>
              </a:ext>
            </a:extLst>
          </p:cNvPr>
          <p:cNvSpPr>
            <a:spLocks noGrp="1"/>
          </p:cNvSpPr>
          <p:nvPr>
            <p:ph idx="1"/>
          </p:nvPr>
        </p:nvSpPr>
        <p:spPr>
          <a:xfrm>
            <a:off x="667941" y="1917856"/>
            <a:ext cx="7886700" cy="3837626"/>
          </a:xfrm>
        </p:spPr>
        <p:txBody>
          <a:bodyPr>
            <a:normAutofit fontScale="92500" lnSpcReduction="10000"/>
          </a:bodyPr>
          <a:lstStyle/>
          <a:p>
            <a:r>
              <a:rPr lang="en-US" dirty="0"/>
              <a:t>Helps clients design a successful remote workforce environment.</a:t>
            </a:r>
          </a:p>
          <a:p>
            <a:pPr lvl="1"/>
            <a:r>
              <a:rPr lang="en-US" dirty="0"/>
              <a:t>Evaluate your current work-from-home environment for security and data protection</a:t>
            </a:r>
          </a:p>
          <a:p>
            <a:pPr lvl="1"/>
            <a:r>
              <a:rPr lang="en-US" dirty="0"/>
              <a:t>Recommend and assist in implementing best practices for remote employees</a:t>
            </a:r>
          </a:p>
          <a:p>
            <a:pPr lvl="1"/>
            <a:r>
              <a:rPr lang="en-US" dirty="0"/>
              <a:t>Develop metrics and KPIs to measure remote work productivity</a:t>
            </a:r>
          </a:p>
          <a:p>
            <a:pPr lvl="1"/>
            <a:r>
              <a:rPr lang="en-US" dirty="0"/>
              <a:t>Develop policies and procedures for remote employees</a:t>
            </a:r>
          </a:p>
          <a:p>
            <a:endParaRPr lang="en-US" dirty="0"/>
          </a:p>
        </p:txBody>
      </p:sp>
    </p:spTree>
    <p:extLst>
      <p:ext uri="{BB962C8B-B14F-4D97-AF65-F5344CB8AC3E}">
        <p14:creationId xmlns:p14="http://schemas.microsoft.com/office/powerpoint/2010/main" val="412617506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AC25-ED14-4D48-B5C1-979AB9025420}"/>
              </a:ext>
            </a:extLst>
          </p:cNvPr>
          <p:cNvSpPr>
            <a:spLocks noGrp="1"/>
          </p:cNvSpPr>
          <p:nvPr>
            <p:ph type="title"/>
          </p:nvPr>
        </p:nvSpPr>
        <p:spPr/>
        <p:txBody>
          <a:bodyPr>
            <a:normAutofit/>
          </a:bodyPr>
          <a:lstStyle/>
          <a:p>
            <a:r>
              <a:rPr lang="en-US" dirty="0"/>
              <a:t>Expected Forgiveness Amount </a:t>
            </a:r>
          </a:p>
        </p:txBody>
      </p:sp>
      <p:sp>
        <p:nvSpPr>
          <p:cNvPr id="3" name="Content Placeholder 2">
            <a:extLst>
              <a:ext uri="{FF2B5EF4-FFF2-40B4-BE49-F238E27FC236}">
                <a16:creationId xmlns:a16="http://schemas.microsoft.com/office/drawing/2014/main" id="{8EB21D20-B7D3-4952-A94A-F19FEB5469D3}"/>
              </a:ext>
            </a:extLst>
          </p:cNvPr>
          <p:cNvSpPr>
            <a:spLocks noGrp="1"/>
          </p:cNvSpPr>
          <p:nvPr>
            <p:ph idx="1"/>
          </p:nvPr>
        </p:nvSpPr>
        <p:spPr>
          <a:xfrm>
            <a:off x="394283" y="1376039"/>
            <a:ext cx="8405767" cy="5116835"/>
          </a:xfrm>
        </p:spPr>
        <p:txBody>
          <a:bodyPr>
            <a:noAutofit/>
          </a:bodyPr>
          <a:lstStyle/>
          <a:p>
            <a:r>
              <a:rPr lang="en-US" sz="3600" dirty="0"/>
              <a:t>Defined: Amounts of the PPP loan that were used during the eight weeks following receipt of the proceeds (covered period) for:</a:t>
            </a:r>
          </a:p>
          <a:p>
            <a:pPr lvl="1"/>
            <a:r>
              <a:rPr lang="en-US" sz="3600" dirty="0"/>
              <a:t>Payroll costs, and to pay the following obligations in effect on Feb. 15, 2020 for mortgage interest, other debt interest, rent, and utilities</a:t>
            </a:r>
          </a:p>
          <a:p>
            <a:endParaRPr lang="en-US" sz="3600" dirty="0"/>
          </a:p>
          <a:p>
            <a:endParaRPr lang="en-US" sz="2000" dirty="0"/>
          </a:p>
          <a:p>
            <a:endParaRPr lang="en-US" sz="2000" dirty="0"/>
          </a:p>
        </p:txBody>
      </p:sp>
    </p:spTree>
    <p:extLst>
      <p:ext uri="{BB962C8B-B14F-4D97-AF65-F5344CB8AC3E}">
        <p14:creationId xmlns:p14="http://schemas.microsoft.com/office/powerpoint/2010/main" val="2823910824"/>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191A8-6461-4CF1-B9B8-1B1E0BE35B73}"/>
              </a:ext>
            </a:extLst>
          </p:cNvPr>
          <p:cNvSpPr>
            <a:spLocks noGrp="1"/>
          </p:cNvSpPr>
          <p:nvPr>
            <p:ph sz="quarter" idx="10"/>
          </p:nvPr>
        </p:nvSpPr>
        <p:spPr>
          <a:xfrm>
            <a:off x="628650" y="1411550"/>
            <a:ext cx="7886700" cy="509529"/>
          </a:xfrm>
        </p:spPr>
        <p:txBody>
          <a:bodyPr>
            <a:normAutofit/>
          </a:bodyPr>
          <a:lstStyle/>
          <a:p>
            <a:r>
              <a:rPr lang="en-US" sz="2400" dirty="0"/>
              <a:t>Today’s Speakers:</a:t>
            </a:r>
          </a:p>
        </p:txBody>
      </p:sp>
      <p:sp>
        <p:nvSpPr>
          <p:cNvPr id="3" name="Text Placeholder 2">
            <a:extLst>
              <a:ext uri="{FF2B5EF4-FFF2-40B4-BE49-F238E27FC236}">
                <a16:creationId xmlns:a16="http://schemas.microsoft.com/office/drawing/2014/main" id="{A428A5D5-307C-440A-8AE1-4640315F8BA1}"/>
              </a:ext>
            </a:extLst>
          </p:cNvPr>
          <p:cNvSpPr txBox="1">
            <a:spLocks/>
          </p:cNvSpPr>
          <p:nvPr/>
        </p:nvSpPr>
        <p:spPr>
          <a:xfrm>
            <a:off x="1711094" y="4208323"/>
            <a:ext cx="2838239" cy="107306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sz="1400" b="1" dirty="0">
                <a:solidFill>
                  <a:srgbClr val="58595B"/>
                </a:solidFill>
              </a:rPr>
              <a:t>Howard M. Cox, </a:t>
            </a:r>
          </a:p>
          <a:p>
            <a:pPr>
              <a:lnSpc>
                <a:spcPct val="100000"/>
              </a:lnSpc>
              <a:spcBef>
                <a:spcPts val="0"/>
              </a:spcBef>
              <a:spcAft>
                <a:spcPts val="0"/>
              </a:spcAft>
            </a:pPr>
            <a:r>
              <a:rPr lang="en-US" sz="1400" b="1" dirty="0">
                <a:solidFill>
                  <a:srgbClr val="58595B"/>
                </a:solidFill>
              </a:rPr>
              <a:t>CPA, CMA, CIA</a:t>
            </a:r>
            <a:endParaRPr lang="en-US" sz="1400" dirty="0">
              <a:solidFill>
                <a:srgbClr val="58595B"/>
              </a:solidFill>
            </a:endParaRPr>
          </a:p>
          <a:p>
            <a:pPr>
              <a:lnSpc>
                <a:spcPct val="100000"/>
              </a:lnSpc>
              <a:spcBef>
                <a:spcPts val="0"/>
              </a:spcBef>
              <a:spcAft>
                <a:spcPts val="0"/>
              </a:spcAft>
            </a:pPr>
            <a:r>
              <a:rPr lang="en-US" sz="1300" b="1" dirty="0">
                <a:solidFill>
                  <a:srgbClr val="58595B"/>
                </a:solidFill>
              </a:rPr>
              <a:t>Principal</a:t>
            </a:r>
            <a:endParaRPr lang="en-US" sz="1300" dirty="0">
              <a:solidFill>
                <a:srgbClr val="58595B"/>
              </a:solidFill>
            </a:endParaRPr>
          </a:p>
          <a:p>
            <a:pPr>
              <a:lnSpc>
                <a:spcPct val="100000"/>
              </a:lnSpc>
              <a:spcBef>
                <a:spcPts val="0"/>
              </a:spcBef>
              <a:spcAft>
                <a:spcPts val="0"/>
              </a:spcAft>
            </a:pPr>
            <a:r>
              <a:rPr lang="en-US" sz="1300" b="1" dirty="0">
                <a:solidFill>
                  <a:srgbClr val="58595B"/>
                </a:solidFill>
              </a:rPr>
              <a:t>317.472.2167</a:t>
            </a:r>
            <a:endParaRPr lang="en-US" sz="1300" dirty="0">
              <a:solidFill>
                <a:srgbClr val="58595B"/>
              </a:solidFill>
            </a:endParaRPr>
          </a:p>
          <a:p>
            <a:pPr>
              <a:lnSpc>
                <a:spcPct val="100000"/>
              </a:lnSpc>
              <a:spcBef>
                <a:spcPts val="0"/>
              </a:spcBef>
              <a:spcAft>
                <a:spcPts val="0"/>
              </a:spcAft>
            </a:pPr>
            <a:r>
              <a:rPr lang="en-US" sz="1300" b="1" dirty="0">
                <a:solidFill>
                  <a:srgbClr val="58595B"/>
                </a:solidFill>
              </a:rPr>
              <a:t>hcox@somersetcpas.com</a:t>
            </a:r>
            <a:endParaRPr lang="en-US" sz="1300" dirty="0">
              <a:solidFill>
                <a:srgbClr val="58595B"/>
              </a:solidFill>
            </a:endParaRPr>
          </a:p>
        </p:txBody>
      </p:sp>
      <p:pic>
        <p:nvPicPr>
          <p:cNvPr id="4" name="Picture 3">
            <a:extLst>
              <a:ext uri="{FF2B5EF4-FFF2-40B4-BE49-F238E27FC236}">
                <a16:creationId xmlns:a16="http://schemas.microsoft.com/office/drawing/2014/main" id="{42F79CF9-4E57-40B5-B300-F6DB115F0A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094" y="1962569"/>
            <a:ext cx="2349442" cy="1995869"/>
          </a:xfrm>
          <a:prstGeom prst="rect">
            <a:avLst/>
          </a:prstGeom>
        </p:spPr>
      </p:pic>
      <p:pic>
        <p:nvPicPr>
          <p:cNvPr id="8" name="Picture 7">
            <a:extLst>
              <a:ext uri="{FF2B5EF4-FFF2-40B4-BE49-F238E27FC236}">
                <a16:creationId xmlns:a16="http://schemas.microsoft.com/office/drawing/2014/main" id="{89237298-897E-4EB3-BA59-B570BD6E5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933" y="1962569"/>
            <a:ext cx="2349442" cy="1996777"/>
          </a:xfrm>
          <a:prstGeom prst="rect">
            <a:avLst/>
          </a:prstGeom>
        </p:spPr>
      </p:pic>
      <p:sp>
        <p:nvSpPr>
          <p:cNvPr id="10" name="Text Placeholder 2">
            <a:extLst>
              <a:ext uri="{FF2B5EF4-FFF2-40B4-BE49-F238E27FC236}">
                <a16:creationId xmlns:a16="http://schemas.microsoft.com/office/drawing/2014/main" id="{F1CBC958-270D-42A9-9B4E-DA14A3BEABE3}"/>
              </a:ext>
            </a:extLst>
          </p:cNvPr>
          <p:cNvSpPr txBox="1">
            <a:spLocks/>
          </p:cNvSpPr>
          <p:nvPr/>
        </p:nvSpPr>
        <p:spPr>
          <a:xfrm>
            <a:off x="5399933" y="4152175"/>
            <a:ext cx="2838239" cy="1073062"/>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spcAft>
                <a:spcPts val="600"/>
              </a:spcAft>
              <a:buFont typeface="Arial" panose="020B0604020202020204" pitchFamily="34" charset="0"/>
              <a:buNone/>
              <a:defRPr sz="32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sz="1500" b="1">
                <a:solidFill>
                  <a:srgbClr val="58595B"/>
                </a:solidFill>
              </a:rPr>
              <a:t>Scott </a:t>
            </a:r>
            <a:r>
              <a:rPr lang="en-US" sz="1500" b="1" dirty="0">
                <a:solidFill>
                  <a:srgbClr val="58595B"/>
                </a:solidFill>
              </a:rPr>
              <a:t>Sutton, </a:t>
            </a:r>
          </a:p>
          <a:p>
            <a:pPr>
              <a:lnSpc>
                <a:spcPct val="100000"/>
              </a:lnSpc>
              <a:spcBef>
                <a:spcPts val="0"/>
              </a:spcBef>
              <a:spcAft>
                <a:spcPts val="0"/>
              </a:spcAft>
            </a:pPr>
            <a:r>
              <a:rPr lang="en-US" sz="1500" b="1" dirty="0">
                <a:solidFill>
                  <a:srgbClr val="58595B"/>
                </a:solidFill>
              </a:rPr>
              <a:t>CPA, CDA, MSA</a:t>
            </a:r>
          </a:p>
          <a:p>
            <a:pPr>
              <a:lnSpc>
                <a:spcPct val="100000"/>
              </a:lnSpc>
              <a:spcBef>
                <a:spcPts val="0"/>
              </a:spcBef>
              <a:spcAft>
                <a:spcPts val="0"/>
              </a:spcAft>
            </a:pPr>
            <a:r>
              <a:rPr lang="en-US" sz="1400" b="1" dirty="0">
                <a:solidFill>
                  <a:srgbClr val="58595B"/>
                </a:solidFill>
              </a:rPr>
              <a:t>Senior Manager</a:t>
            </a:r>
            <a:endParaRPr lang="en-US" sz="1400" dirty="0">
              <a:solidFill>
                <a:srgbClr val="58595B"/>
              </a:solidFill>
            </a:endParaRPr>
          </a:p>
          <a:p>
            <a:pPr>
              <a:lnSpc>
                <a:spcPct val="100000"/>
              </a:lnSpc>
              <a:spcBef>
                <a:spcPts val="0"/>
              </a:spcBef>
              <a:spcAft>
                <a:spcPts val="0"/>
              </a:spcAft>
            </a:pPr>
            <a:r>
              <a:rPr lang="en-US" sz="1400" b="1" dirty="0">
                <a:solidFill>
                  <a:srgbClr val="58595B"/>
                </a:solidFill>
              </a:rPr>
              <a:t>317.472.2273</a:t>
            </a:r>
            <a:endParaRPr lang="en-US" sz="1400" dirty="0">
              <a:solidFill>
                <a:srgbClr val="58595B"/>
              </a:solidFill>
            </a:endParaRPr>
          </a:p>
          <a:p>
            <a:pPr>
              <a:lnSpc>
                <a:spcPct val="100000"/>
              </a:lnSpc>
              <a:spcBef>
                <a:spcPts val="0"/>
              </a:spcBef>
              <a:spcAft>
                <a:spcPts val="0"/>
              </a:spcAft>
            </a:pPr>
            <a:r>
              <a:rPr lang="en-US" sz="1400" b="1" dirty="0">
                <a:solidFill>
                  <a:srgbClr val="58595B"/>
                </a:solidFill>
              </a:rPr>
              <a:t>ssutton@somersetcpas.com</a:t>
            </a:r>
            <a:endParaRPr lang="en-US" sz="1400" dirty="0">
              <a:solidFill>
                <a:srgbClr val="58595B"/>
              </a:solidFill>
            </a:endParaRPr>
          </a:p>
        </p:txBody>
      </p:sp>
    </p:spTree>
    <p:extLst>
      <p:ext uri="{BB962C8B-B14F-4D97-AF65-F5344CB8AC3E}">
        <p14:creationId xmlns:p14="http://schemas.microsoft.com/office/powerpoint/2010/main" val="29414380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1AC25-ED14-4D48-B5C1-979AB9025420}"/>
              </a:ext>
            </a:extLst>
          </p:cNvPr>
          <p:cNvSpPr>
            <a:spLocks noGrp="1"/>
          </p:cNvSpPr>
          <p:nvPr>
            <p:ph type="title"/>
          </p:nvPr>
        </p:nvSpPr>
        <p:spPr/>
        <p:txBody>
          <a:bodyPr>
            <a:normAutofit/>
          </a:bodyPr>
          <a:lstStyle/>
          <a:p>
            <a:r>
              <a:rPr lang="en-US" dirty="0"/>
              <a:t>Data Required </a:t>
            </a:r>
          </a:p>
        </p:txBody>
      </p:sp>
      <p:sp>
        <p:nvSpPr>
          <p:cNvPr id="3" name="Content Placeholder 2">
            <a:extLst>
              <a:ext uri="{FF2B5EF4-FFF2-40B4-BE49-F238E27FC236}">
                <a16:creationId xmlns:a16="http://schemas.microsoft.com/office/drawing/2014/main" id="{8EB21D20-B7D3-4952-A94A-F19FEB5469D3}"/>
              </a:ext>
            </a:extLst>
          </p:cNvPr>
          <p:cNvSpPr>
            <a:spLocks noGrp="1"/>
          </p:cNvSpPr>
          <p:nvPr>
            <p:ph idx="1"/>
          </p:nvPr>
        </p:nvSpPr>
        <p:spPr>
          <a:xfrm>
            <a:off x="394283" y="1376039"/>
            <a:ext cx="8405767" cy="5116835"/>
          </a:xfrm>
        </p:spPr>
        <p:txBody>
          <a:bodyPr>
            <a:noAutofit/>
          </a:bodyPr>
          <a:lstStyle/>
          <a:p>
            <a:r>
              <a:rPr lang="en-US" sz="2200" dirty="0"/>
              <a:t>Gross payroll, that includes wages, bonuses, tips, PTO or other paid leave, severance (limited to $15,385) ($100,000 *8/52) but does not include paid leave required by FFCRA</a:t>
            </a:r>
          </a:p>
          <a:p>
            <a:r>
              <a:rPr lang="en-US" sz="2200" dirty="0"/>
              <a:t>Health care costs for employees</a:t>
            </a:r>
          </a:p>
          <a:p>
            <a:r>
              <a:rPr lang="en-US" sz="2200" dirty="0"/>
              <a:t>Contributions to qualified retirement plans</a:t>
            </a:r>
          </a:p>
          <a:p>
            <a:r>
              <a:rPr lang="en-US" sz="2200" dirty="0"/>
              <a:t>Payments of state/local taxes based on compensation</a:t>
            </a:r>
          </a:p>
          <a:p>
            <a:r>
              <a:rPr lang="en-US" sz="2200" dirty="0"/>
              <a:t>Self-employment income of partners or owners operating as a self employed individual (not payments to non-owner independent contractors)</a:t>
            </a:r>
          </a:p>
          <a:p>
            <a:r>
              <a:rPr lang="en-US" sz="2200" dirty="0"/>
              <a:t>Amount paid on leases, mortgages and utility contracts that predate Feb. 15, 2020 and are business expenses (shown on 2019 Form 1040 Sch C for sole proprietorships)</a:t>
            </a:r>
          </a:p>
          <a:p>
            <a:endParaRPr lang="en-US" sz="2000" dirty="0"/>
          </a:p>
          <a:p>
            <a:endParaRPr lang="en-US" sz="2000" dirty="0"/>
          </a:p>
          <a:p>
            <a:endParaRPr lang="en-US" sz="2000" dirty="0"/>
          </a:p>
        </p:txBody>
      </p:sp>
    </p:spTree>
    <p:extLst>
      <p:ext uri="{BB962C8B-B14F-4D97-AF65-F5344CB8AC3E}">
        <p14:creationId xmlns:p14="http://schemas.microsoft.com/office/powerpoint/2010/main" val="2716049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9B293-80BD-4B9B-8159-1F4F724C93F0}"/>
              </a:ext>
            </a:extLst>
          </p:cNvPr>
          <p:cNvSpPr>
            <a:spLocks noGrp="1"/>
          </p:cNvSpPr>
          <p:nvPr>
            <p:ph type="title"/>
          </p:nvPr>
        </p:nvSpPr>
        <p:spPr/>
        <p:txBody>
          <a:bodyPr>
            <a:normAutofit/>
          </a:bodyPr>
          <a:lstStyle/>
          <a:p>
            <a:r>
              <a:rPr lang="en-US" dirty="0"/>
              <a:t>Payroll Cost for Forgiveness</a:t>
            </a:r>
          </a:p>
        </p:txBody>
      </p:sp>
      <p:sp>
        <p:nvSpPr>
          <p:cNvPr id="3" name="Content Placeholder 2">
            <a:extLst>
              <a:ext uri="{FF2B5EF4-FFF2-40B4-BE49-F238E27FC236}">
                <a16:creationId xmlns:a16="http://schemas.microsoft.com/office/drawing/2014/main" id="{316212EB-81EF-48DE-917D-1C2075333F4F}"/>
              </a:ext>
            </a:extLst>
          </p:cNvPr>
          <p:cNvSpPr>
            <a:spLocks noGrp="1"/>
          </p:cNvSpPr>
          <p:nvPr>
            <p:ph idx="1"/>
          </p:nvPr>
        </p:nvSpPr>
        <p:spPr/>
        <p:txBody>
          <a:bodyPr>
            <a:normAutofit/>
          </a:bodyPr>
          <a:lstStyle/>
          <a:p>
            <a:r>
              <a:rPr lang="en-US" dirty="0"/>
              <a:t>Same definitions as for loan approval</a:t>
            </a:r>
          </a:p>
          <a:p>
            <a:r>
              <a:rPr lang="en-US" dirty="0"/>
              <a:t>Health care cost guidance needed, for FFCRA purposes leeway given to the employer</a:t>
            </a:r>
          </a:p>
          <a:p>
            <a:r>
              <a:rPr lang="en-US" dirty="0"/>
              <a:t>Employer retirement plan contributions including 401(k) matches, profits sharing and defined benefit contributions </a:t>
            </a:r>
          </a:p>
          <a:p>
            <a:endParaRPr lang="en-US" dirty="0"/>
          </a:p>
        </p:txBody>
      </p:sp>
    </p:spTree>
    <p:extLst>
      <p:ext uri="{BB962C8B-B14F-4D97-AF65-F5344CB8AC3E}">
        <p14:creationId xmlns:p14="http://schemas.microsoft.com/office/powerpoint/2010/main" val="4324086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2DC5-0E6B-41C0-A433-16CD506B8C25}"/>
              </a:ext>
            </a:extLst>
          </p:cNvPr>
          <p:cNvSpPr>
            <a:spLocks noGrp="1"/>
          </p:cNvSpPr>
          <p:nvPr>
            <p:ph type="title"/>
          </p:nvPr>
        </p:nvSpPr>
        <p:spPr>
          <a:xfrm>
            <a:off x="628650" y="456349"/>
            <a:ext cx="7886700" cy="822960"/>
          </a:xfrm>
        </p:spPr>
        <p:txBody>
          <a:bodyPr>
            <a:noAutofit/>
          </a:bodyPr>
          <a:lstStyle/>
          <a:p>
            <a:r>
              <a:rPr lang="en-US" dirty="0"/>
              <a:t>Open Questions on </a:t>
            </a:r>
            <a:br>
              <a:rPr lang="en-US" dirty="0"/>
            </a:br>
            <a:r>
              <a:rPr lang="en-US" dirty="0"/>
              <a:t>Expected Forgiveness Amount</a:t>
            </a:r>
          </a:p>
        </p:txBody>
      </p:sp>
      <p:sp>
        <p:nvSpPr>
          <p:cNvPr id="3" name="Content Placeholder 2">
            <a:extLst>
              <a:ext uri="{FF2B5EF4-FFF2-40B4-BE49-F238E27FC236}">
                <a16:creationId xmlns:a16="http://schemas.microsoft.com/office/drawing/2014/main" id="{72D9C8FC-BDC6-4019-AEFF-A75E4795D4C1}"/>
              </a:ext>
            </a:extLst>
          </p:cNvPr>
          <p:cNvSpPr>
            <a:spLocks noGrp="1"/>
          </p:cNvSpPr>
          <p:nvPr>
            <p:ph idx="1"/>
          </p:nvPr>
        </p:nvSpPr>
        <p:spPr>
          <a:xfrm>
            <a:off x="293615" y="1633491"/>
            <a:ext cx="8556770" cy="4934884"/>
          </a:xfrm>
        </p:spPr>
        <p:txBody>
          <a:bodyPr>
            <a:noAutofit/>
          </a:bodyPr>
          <a:lstStyle/>
          <a:p>
            <a:r>
              <a:rPr lang="en-US" sz="2200" dirty="0"/>
              <a:t>Must qualified retirement plan contributions during the 8-week covered period be converted to a monthly amount?</a:t>
            </a:r>
          </a:p>
          <a:p>
            <a:pPr lvl="1"/>
            <a:r>
              <a:rPr lang="en-US" sz="1900" dirty="0"/>
              <a:t>For loan approval an annual contribution was part of the 12 month average, which essentially converted the annual contribution to a monthly amount </a:t>
            </a:r>
          </a:p>
          <a:p>
            <a:pPr lvl="1"/>
            <a:r>
              <a:rPr lang="en-US" sz="1900" b="1" dirty="0"/>
              <a:t>Current guidance does not require one time contributions during the covered period to be pro-rated to match the 8-week period, it would not be unreasonably for future guidance to require such allocation</a:t>
            </a:r>
          </a:p>
          <a:p>
            <a:r>
              <a:rPr lang="en-US" sz="2200" dirty="0"/>
              <a:t>What interest is included?</a:t>
            </a:r>
          </a:p>
          <a:p>
            <a:pPr lvl="1"/>
            <a:r>
              <a:rPr lang="en-US" sz="1900" dirty="0"/>
              <a:t>Statute includes debt on real and personal property but not capital leases. No current disallowance of mortgages or rental payments to related parties, but future guidance may change that position.</a:t>
            </a:r>
          </a:p>
        </p:txBody>
      </p:sp>
    </p:spTree>
    <p:extLst>
      <p:ext uri="{BB962C8B-B14F-4D97-AF65-F5344CB8AC3E}">
        <p14:creationId xmlns:p14="http://schemas.microsoft.com/office/powerpoint/2010/main" val="40599830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22DC5-0E6B-41C0-A433-16CD506B8C25}"/>
              </a:ext>
            </a:extLst>
          </p:cNvPr>
          <p:cNvSpPr>
            <a:spLocks noGrp="1"/>
          </p:cNvSpPr>
          <p:nvPr>
            <p:ph type="title"/>
          </p:nvPr>
        </p:nvSpPr>
        <p:spPr>
          <a:xfrm>
            <a:off x="628650" y="536246"/>
            <a:ext cx="7886700" cy="822960"/>
          </a:xfrm>
        </p:spPr>
        <p:txBody>
          <a:bodyPr>
            <a:noAutofit/>
          </a:bodyPr>
          <a:lstStyle/>
          <a:p>
            <a:r>
              <a:rPr lang="en-US" dirty="0"/>
              <a:t>Open Questions on </a:t>
            </a:r>
            <a:br>
              <a:rPr lang="en-US" dirty="0"/>
            </a:br>
            <a:r>
              <a:rPr lang="en-US" dirty="0"/>
              <a:t>Expected Forgiveness Amount</a:t>
            </a:r>
          </a:p>
        </p:txBody>
      </p:sp>
      <p:sp>
        <p:nvSpPr>
          <p:cNvPr id="3" name="Content Placeholder 2">
            <a:extLst>
              <a:ext uri="{FF2B5EF4-FFF2-40B4-BE49-F238E27FC236}">
                <a16:creationId xmlns:a16="http://schemas.microsoft.com/office/drawing/2014/main" id="{72D9C8FC-BDC6-4019-AEFF-A75E4795D4C1}"/>
              </a:ext>
            </a:extLst>
          </p:cNvPr>
          <p:cNvSpPr>
            <a:spLocks noGrp="1"/>
          </p:cNvSpPr>
          <p:nvPr>
            <p:ph idx="1"/>
          </p:nvPr>
        </p:nvSpPr>
        <p:spPr>
          <a:xfrm>
            <a:off x="293615" y="1811045"/>
            <a:ext cx="8556770" cy="4757330"/>
          </a:xfrm>
        </p:spPr>
        <p:txBody>
          <a:bodyPr>
            <a:noAutofit/>
          </a:bodyPr>
          <a:lstStyle/>
          <a:p>
            <a:r>
              <a:rPr lang="en-US" sz="2200" dirty="0"/>
              <a:t>Must “utilities” be provided by a public utility company, an organization that maintains the infrastructure for a public service and are subject to regulation? </a:t>
            </a:r>
          </a:p>
          <a:p>
            <a:pPr lvl="1"/>
            <a:r>
              <a:rPr lang="en-US" sz="1900" dirty="0"/>
              <a:t>If no, can internet, cell phone, TV cable, trash collection, etc. be counted in addition to electricity, water, gas and sewer? </a:t>
            </a:r>
          </a:p>
          <a:p>
            <a:pPr lvl="1"/>
            <a:r>
              <a:rPr lang="en-US" sz="1900" dirty="0"/>
              <a:t>Does this need to be answered, given the limitation on forgiveness of non-payroll cost? Maybe to prove funds were spent only as allowed even if not forgiven.</a:t>
            </a:r>
          </a:p>
          <a:p>
            <a:r>
              <a:rPr lang="en-US" sz="2200" dirty="0"/>
              <a:t>“Costs incurred and payments made” during the covered period are eligible for forgiveness. How should “costs incurred” be applied? </a:t>
            </a:r>
          </a:p>
          <a:p>
            <a:endParaRPr lang="en-US" sz="1500" dirty="0"/>
          </a:p>
        </p:txBody>
      </p:sp>
    </p:spTree>
    <p:extLst>
      <p:ext uri="{BB962C8B-B14F-4D97-AF65-F5344CB8AC3E}">
        <p14:creationId xmlns:p14="http://schemas.microsoft.com/office/powerpoint/2010/main" val="10487783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8C4D3-75F5-437E-8080-268F795A0B92}"/>
              </a:ext>
            </a:extLst>
          </p:cNvPr>
          <p:cNvSpPr>
            <a:spLocks noGrp="1"/>
          </p:cNvSpPr>
          <p:nvPr>
            <p:ph type="title"/>
          </p:nvPr>
        </p:nvSpPr>
        <p:spPr>
          <a:xfrm>
            <a:off x="548751" y="613701"/>
            <a:ext cx="7886700" cy="822960"/>
          </a:xfrm>
        </p:spPr>
        <p:txBody>
          <a:bodyPr>
            <a:noAutofit/>
          </a:bodyPr>
          <a:lstStyle/>
          <a:p>
            <a:r>
              <a:rPr lang="en-US" dirty="0"/>
              <a:t>Reductions of </a:t>
            </a:r>
            <a:br>
              <a:rPr lang="en-US" dirty="0"/>
            </a:br>
            <a:r>
              <a:rPr lang="en-US" dirty="0"/>
              <a:t>Expected Forgiveness Amounts</a:t>
            </a:r>
          </a:p>
        </p:txBody>
      </p:sp>
      <p:sp>
        <p:nvSpPr>
          <p:cNvPr id="3" name="Content Placeholder 2">
            <a:extLst>
              <a:ext uri="{FF2B5EF4-FFF2-40B4-BE49-F238E27FC236}">
                <a16:creationId xmlns:a16="http://schemas.microsoft.com/office/drawing/2014/main" id="{B4102E92-18F9-4752-911D-5F0D8A56FE58}"/>
              </a:ext>
            </a:extLst>
          </p:cNvPr>
          <p:cNvSpPr>
            <a:spLocks noGrp="1"/>
          </p:cNvSpPr>
          <p:nvPr>
            <p:ph idx="1"/>
          </p:nvPr>
        </p:nvSpPr>
        <p:spPr>
          <a:xfrm>
            <a:off x="436228" y="1633491"/>
            <a:ext cx="8229600" cy="5102869"/>
          </a:xfrm>
        </p:spPr>
        <p:txBody>
          <a:bodyPr>
            <a:normAutofit fontScale="92500" lnSpcReduction="10000"/>
          </a:bodyPr>
          <a:lstStyle/>
          <a:p>
            <a:r>
              <a:rPr lang="en-US" sz="2400" dirty="0"/>
              <a:t>Statutory reduction if</a:t>
            </a:r>
          </a:p>
          <a:p>
            <a:pPr lvl="1"/>
            <a:r>
              <a:rPr lang="en-US" sz="2100" dirty="0"/>
              <a:t>The FTE count during the covered period is fewer than the pre-COVID-19 levels</a:t>
            </a:r>
          </a:p>
          <a:p>
            <a:pPr lvl="2"/>
            <a:r>
              <a:rPr lang="en-US" sz="2100" dirty="0"/>
              <a:t>FTE count during the covered period can be increased by rehiring before June 30, 2020 the number of FTEs terminated February 15, 2020 through April 26, 2020 </a:t>
            </a:r>
          </a:p>
          <a:p>
            <a:pPr lvl="1"/>
            <a:r>
              <a:rPr lang="en-US" dirty="0"/>
              <a:t>For employees with &lt; $100,000 of 2019 compensation, the wage and salary payments during the covered period are less than 75% of the wage and salary amounts for the next earliest full calendar quarter (Q1-2020 for PPP loan received in Q2 of 2020)</a:t>
            </a:r>
          </a:p>
          <a:p>
            <a:pPr lvl="2"/>
            <a:r>
              <a:rPr lang="en-US" sz="2100" dirty="0"/>
              <a:t>Wages actually paid to such employees during the covered period can be increased by payments made before June 30, 2020 to re-hired employees who were terminated February 15, 2020 through April 26, 2020</a:t>
            </a:r>
          </a:p>
          <a:p>
            <a:pPr lvl="1"/>
            <a:endParaRPr lang="en-US" dirty="0"/>
          </a:p>
          <a:p>
            <a:pPr lvl="1"/>
            <a:endParaRPr lang="en-US" dirty="0"/>
          </a:p>
          <a:p>
            <a:endParaRPr lang="en-US" dirty="0"/>
          </a:p>
        </p:txBody>
      </p:sp>
    </p:spTree>
    <p:extLst>
      <p:ext uri="{BB962C8B-B14F-4D97-AF65-F5344CB8AC3E}">
        <p14:creationId xmlns:p14="http://schemas.microsoft.com/office/powerpoint/2010/main" val="16529100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592A1-3FA8-4C3C-865A-E963BD78FC65}"/>
              </a:ext>
            </a:extLst>
          </p:cNvPr>
          <p:cNvSpPr>
            <a:spLocks noGrp="1"/>
          </p:cNvSpPr>
          <p:nvPr>
            <p:ph type="title"/>
          </p:nvPr>
        </p:nvSpPr>
        <p:spPr/>
        <p:txBody>
          <a:bodyPr>
            <a:normAutofit fontScale="90000"/>
          </a:bodyPr>
          <a:lstStyle/>
          <a:p>
            <a:r>
              <a:rPr lang="en-US" dirty="0"/>
              <a:t>FTE Definition - Why IRC 4980H?</a:t>
            </a:r>
          </a:p>
        </p:txBody>
      </p:sp>
      <p:sp>
        <p:nvSpPr>
          <p:cNvPr id="3" name="Content Placeholder 2">
            <a:extLst>
              <a:ext uri="{FF2B5EF4-FFF2-40B4-BE49-F238E27FC236}">
                <a16:creationId xmlns:a16="http://schemas.microsoft.com/office/drawing/2014/main" id="{836F7992-A308-44C1-B633-877A626FB34A}"/>
              </a:ext>
            </a:extLst>
          </p:cNvPr>
          <p:cNvSpPr>
            <a:spLocks noGrp="1"/>
          </p:cNvSpPr>
          <p:nvPr>
            <p:ph idx="1"/>
          </p:nvPr>
        </p:nvSpPr>
        <p:spPr/>
        <p:txBody>
          <a:bodyPr>
            <a:normAutofit fontScale="77500" lnSpcReduction="20000"/>
          </a:bodyPr>
          <a:lstStyle/>
          <a:p>
            <a:r>
              <a:rPr lang="en-US" dirty="0"/>
              <a:t>Why are we applying IRC 4980H when Section Sec. 1106 of the Act does not define the term “full-time equivalent employee” </a:t>
            </a:r>
          </a:p>
          <a:p>
            <a:r>
              <a:rPr lang="en-US" dirty="0"/>
              <a:t>Application of “rules of statutory construction” –When a statute is ambiguous, see if the same terms were used anywhere else in the same statute and use that same meaning to clear up any ambiguity assuming if Congress said “full-time equivalent employee” in one part of a statute, then they used the same term again in another part of the statute, they intended the same meaning in both places, unless they clearly said differently. </a:t>
            </a:r>
          </a:p>
          <a:p>
            <a:r>
              <a:rPr lang="en-US" dirty="0"/>
              <a:t>While FTE for loan forgiveness is not clear, we interpret “full time equivalent employee” in Section 1106 to mean FTE under 4980H, since they used the 4980H definition of FTE in Section 2302 for the employee retention credit, unless and until SBA says something different</a:t>
            </a:r>
          </a:p>
          <a:p>
            <a:endParaRPr lang="en-US" dirty="0"/>
          </a:p>
        </p:txBody>
      </p:sp>
    </p:spTree>
    <p:extLst>
      <p:ext uri="{BB962C8B-B14F-4D97-AF65-F5344CB8AC3E}">
        <p14:creationId xmlns:p14="http://schemas.microsoft.com/office/powerpoint/2010/main" val="845731948"/>
      </p:ext>
    </p:extLst>
  </p:cSld>
  <p:clrMapOvr>
    <a:masterClrMapping/>
  </p:clrMapOvr>
  <p:transition>
    <p:fade/>
  </p:transition>
</p:sld>
</file>

<file path=ppt/theme/theme1.xml><?xml version="1.0" encoding="utf-8"?>
<a:theme xmlns:a="http://schemas.openxmlformats.org/drawingml/2006/main" name="Somerset 60th Theme">
  <a:themeElements>
    <a:clrScheme name="Somerset Colors">
      <a:dk1>
        <a:srgbClr val="3F3F3F"/>
      </a:dk1>
      <a:lt1>
        <a:srgbClr val="FFFFFF"/>
      </a:lt1>
      <a:dk2>
        <a:srgbClr val="3F3F3F"/>
      </a:dk2>
      <a:lt2>
        <a:srgbClr val="FFFFFF"/>
      </a:lt2>
      <a:accent1>
        <a:srgbClr val="236192"/>
      </a:accent1>
      <a:accent2>
        <a:srgbClr val="3E7591"/>
      </a:accent2>
      <a:accent3>
        <a:srgbClr val="4B7F8F"/>
      </a:accent3>
      <a:accent4>
        <a:srgbClr val="578A8D"/>
      </a:accent4>
      <a:accent5>
        <a:srgbClr val="62968A"/>
      </a:accent5>
      <a:accent6>
        <a:srgbClr val="6FA287"/>
      </a:accent6>
      <a:hlink>
        <a:srgbClr val="0563C1"/>
      </a:hlink>
      <a:folHlink>
        <a:srgbClr val="954F72"/>
      </a:folHlink>
    </a:clrScheme>
    <a:fontScheme name="Somerset font (Segoe UI)">
      <a:majorFont>
        <a:latin typeface="Segoe UI Bold"/>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282F8363-9FD6-4077-87C5-14D71AA12FC5}" vid="{6A8F3139-34D7-46E5-B266-78A402EF2EF5}"/>
    </a:ext>
  </a:extLst>
</a:theme>
</file>

<file path=docProps/app.xml><?xml version="1.0" encoding="utf-8"?>
<Properties xmlns="http://schemas.openxmlformats.org/officeDocument/2006/extended-properties" xmlns:vt="http://schemas.openxmlformats.org/officeDocument/2006/docPropsVTypes">
  <Template>Somerset 60th Template</Template>
  <TotalTime>297</TotalTime>
  <Words>3203</Words>
  <Application>Microsoft Office PowerPoint</Application>
  <PresentationFormat>On-screen Show (4:3)</PresentationFormat>
  <Paragraphs>160</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Segoe UI</vt:lpstr>
      <vt:lpstr>Somerset 60th Theme</vt:lpstr>
      <vt:lpstr>PowerPoint Presentation</vt:lpstr>
      <vt:lpstr>Agenda</vt:lpstr>
      <vt:lpstr>Expected Forgiveness Amount </vt:lpstr>
      <vt:lpstr>Data Required </vt:lpstr>
      <vt:lpstr>Payroll Cost for Forgiveness</vt:lpstr>
      <vt:lpstr>Open Questions on  Expected Forgiveness Amount</vt:lpstr>
      <vt:lpstr>Open Questions on  Expected Forgiveness Amount</vt:lpstr>
      <vt:lpstr>Reductions of  Expected Forgiveness Amounts</vt:lpstr>
      <vt:lpstr>FTE Definition - Why IRC 4980H?</vt:lpstr>
      <vt:lpstr>IRC 4980H Principals for FTE Calculations</vt:lpstr>
      <vt:lpstr>Which Employees to Count  in FTE Calculations</vt:lpstr>
      <vt:lpstr>What Information is Needed  for FTE Calculations? </vt:lpstr>
      <vt:lpstr>What Information is Needed  for FTE Calculations? </vt:lpstr>
      <vt:lpstr>Open Questions on FTE Calculations</vt:lpstr>
      <vt:lpstr>What Information is Needed  for Wage and Salary Calculations</vt:lpstr>
      <vt:lpstr>Reductions of  Expected Forgiveness Amounts</vt:lpstr>
      <vt:lpstr>Preliminary Results to be Revised Based on Future Guidance – Bank Makes Final Determination</vt:lpstr>
      <vt:lpstr>Are Forgiven Amounts Taxable Income</vt:lpstr>
      <vt:lpstr>Should I Repay the Loan in Full?</vt:lpstr>
      <vt:lpstr>Should I Repay the Loan in Full?</vt:lpstr>
      <vt:lpstr>Should I Repay the Loan in Full?</vt:lpstr>
      <vt:lpstr>Should I Repay the Loan in Full?</vt:lpstr>
      <vt:lpstr>Should I Repay the Loan in Full?</vt:lpstr>
      <vt:lpstr>Should I Repay the Loan in Full?</vt:lpstr>
      <vt:lpstr>Should I Repay the Loan in Full?</vt:lpstr>
      <vt:lpstr>Overhead Rate Implications</vt:lpstr>
      <vt:lpstr>Overhead Rate Implications</vt:lpstr>
      <vt:lpstr>PowerPoint Presentation</vt:lpstr>
      <vt:lpstr>Somerset Technology Advisory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Meaghan Sigman</dc:creator>
  <cp:lastModifiedBy>Sasha Cadigan</cp:lastModifiedBy>
  <cp:revision>37</cp:revision>
  <cp:lastPrinted>2020-05-01T12:46:47Z</cp:lastPrinted>
  <dcterms:created xsi:type="dcterms:W3CDTF">2020-04-30T14:17:27Z</dcterms:created>
  <dcterms:modified xsi:type="dcterms:W3CDTF">2020-05-15T14:36:18Z</dcterms:modified>
</cp:coreProperties>
</file>